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8" r:id="rId2"/>
    <p:sldId id="279" r:id="rId3"/>
    <p:sldId id="280" r:id="rId4"/>
    <p:sldId id="282" r:id="rId5"/>
    <p:sldId id="283" r:id="rId6"/>
    <p:sldId id="284" r:id="rId7"/>
    <p:sldId id="285" r:id="rId8"/>
    <p:sldId id="286" r:id="rId9"/>
    <p:sldId id="303" r:id="rId10"/>
    <p:sldId id="304" r:id="rId11"/>
    <p:sldId id="305" r:id="rId12"/>
    <p:sldId id="306" r:id="rId13"/>
    <p:sldId id="287" r:id="rId14"/>
    <p:sldId id="288" r:id="rId15"/>
    <p:sldId id="289" r:id="rId16"/>
    <p:sldId id="293" r:id="rId17"/>
    <p:sldId id="290" r:id="rId18"/>
    <p:sldId id="308" r:id="rId19"/>
    <p:sldId id="309" r:id="rId20"/>
    <p:sldId id="294" r:id="rId21"/>
    <p:sldId id="292" r:id="rId22"/>
    <p:sldId id="291" r:id="rId23"/>
    <p:sldId id="296" r:id="rId24"/>
    <p:sldId id="298" r:id="rId25"/>
    <p:sldId id="297" r:id="rId26"/>
    <p:sldId id="295" r:id="rId27"/>
    <p:sldId id="299" r:id="rId28"/>
    <p:sldId id="300" r:id="rId29"/>
    <p:sldId id="310" r:id="rId30"/>
    <p:sldId id="311" r:id="rId31"/>
    <p:sldId id="312" r:id="rId32"/>
    <p:sldId id="301" r:id="rId33"/>
    <p:sldId id="302" r:id="rId34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25400" y="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101725" y="407988"/>
            <a:ext cx="307975" cy="48418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459944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12700" y="-889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1116330"/>
            <a:ext cx="3359150" cy="57416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 userDrawn="1"/>
        </p:nvSpPr>
        <p:spPr bwMode="auto">
          <a:xfrm>
            <a:off x="623888" y="1537653"/>
            <a:ext cx="2003425" cy="10160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6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sp>
        <p:nvSpPr>
          <p:cNvPr id="16" name="文本框 15"/>
          <p:cNvSpPr txBox="1">
            <a:spLocks noChangeArrowheads="1"/>
          </p:cNvSpPr>
          <p:nvPr userDrawn="1"/>
        </p:nvSpPr>
        <p:spPr bwMode="auto">
          <a:xfrm>
            <a:off x="830263" y="2553653"/>
            <a:ext cx="1590675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>
                <a:solidFill>
                  <a:srgbClr val="FFFFFF"/>
                </a:solidFill>
              </a:rPr>
              <a:t>contents</a:t>
            </a: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56" name="文本占位符 148"/>
          <p:cNvSpPr>
            <a:spLocks noGrp="1"/>
          </p:cNvSpPr>
          <p:nvPr>
            <p:ph type="body" sz="quarter" idx="11"/>
          </p:nvPr>
        </p:nvSpPr>
        <p:spPr>
          <a:xfrm>
            <a:off x="5159896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7" name="文本占位符 148"/>
          <p:cNvSpPr>
            <a:spLocks noGrp="1"/>
          </p:cNvSpPr>
          <p:nvPr>
            <p:ph type="body" sz="quarter" idx="12"/>
          </p:nvPr>
        </p:nvSpPr>
        <p:spPr>
          <a:xfrm>
            <a:off x="5159896" y="2650071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8" name="文本占位符 148"/>
          <p:cNvSpPr>
            <a:spLocks noGrp="1"/>
          </p:cNvSpPr>
          <p:nvPr>
            <p:ph type="body" sz="quarter" idx="13"/>
          </p:nvPr>
        </p:nvSpPr>
        <p:spPr>
          <a:xfrm>
            <a:off x="5159896" y="341467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9" name="文本占位符 148"/>
          <p:cNvSpPr>
            <a:spLocks noGrp="1"/>
          </p:cNvSpPr>
          <p:nvPr>
            <p:ph type="body" sz="quarter" idx="14"/>
          </p:nvPr>
        </p:nvSpPr>
        <p:spPr>
          <a:xfrm>
            <a:off x="5159896" y="417927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0" name="文本占位符 148"/>
          <p:cNvSpPr>
            <a:spLocks noGrp="1"/>
          </p:cNvSpPr>
          <p:nvPr>
            <p:ph type="body" sz="quarter" idx="15"/>
          </p:nvPr>
        </p:nvSpPr>
        <p:spPr>
          <a:xfrm>
            <a:off x="5159896" y="49438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1" name="文本占位符 148"/>
          <p:cNvSpPr>
            <a:spLocks noGrp="1"/>
          </p:cNvSpPr>
          <p:nvPr>
            <p:ph type="body" sz="quarter" idx="16"/>
          </p:nvPr>
        </p:nvSpPr>
        <p:spPr>
          <a:xfrm>
            <a:off x="5159896" y="57084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7" name="文本占位符 148"/>
          <p:cNvSpPr>
            <a:spLocks noGrp="1"/>
          </p:cNvSpPr>
          <p:nvPr>
            <p:ph type="body" sz="quarter" idx="17"/>
          </p:nvPr>
        </p:nvSpPr>
        <p:spPr>
          <a:xfrm>
            <a:off x="7392144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8" name="文本占位符 148"/>
          <p:cNvSpPr>
            <a:spLocks noGrp="1"/>
          </p:cNvSpPr>
          <p:nvPr>
            <p:ph type="body" sz="quarter" idx="18"/>
          </p:nvPr>
        </p:nvSpPr>
        <p:spPr>
          <a:xfrm>
            <a:off x="7392144" y="2656557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9" name="文本占位符 148"/>
          <p:cNvSpPr>
            <a:spLocks noGrp="1"/>
          </p:cNvSpPr>
          <p:nvPr>
            <p:ph type="body" sz="quarter" idx="19"/>
          </p:nvPr>
        </p:nvSpPr>
        <p:spPr>
          <a:xfrm>
            <a:off x="7392144" y="341141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0" name="文本占位符 148"/>
          <p:cNvSpPr>
            <a:spLocks noGrp="1"/>
          </p:cNvSpPr>
          <p:nvPr>
            <p:ph type="body" sz="quarter" idx="20"/>
          </p:nvPr>
        </p:nvSpPr>
        <p:spPr>
          <a:xfrm>
            <a:off x="7392144" y="417950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1" name="文本占位符 148"/>
          <p:cNvSpPr>
            <a:spLocks noGrp="1"/>
          </p:cNvSpPr>
          <p:nvPr>
            <p:ph type="body" sz="quarter" idx="21"/>
          </p:nvPr>
        </p:nvSpPr>
        <p:spPr>
          <a:xfrm>
            <a:off x="7392144" y="495667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2" name="文本占位符 148"/>
          <p:cNvSpPr>
            <a:spLocks noGrp="1"/>
          </p:cNvSpPr>
          <p:nvPr>
            <p:ph type="body" sz="quarter" idx="22"/>
          </p:nvPr>
        </p:nvSpPr>
        <p:spPr>
          <a:xfrm>
            <a:off x="7392144" y="570914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23"/>
          </p:nvPr>
        </p:nvSpPr>
        <p:spPr>
          <a:xfrm>
            <a:off x="225425" y="252730"/>
            <a:ext cx="11741785" cy="6032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u="none" strike="noStrike" kern="1200" cap="none" spc="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2021/4/28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oneapm.com/tags-express.html" TargetMode="Externa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azon.com/gp/product/0321349601/ref=as_li_qf_sp_asin_il_tl?ie=UTF8&amp;tag=job0ae-20&amp;linkCode=as2&amp;camp=1789&amp;creative=9325&amp;creativeASIN=0321349601" TargetMode="External"/><Relationship Id="rId2" Type="http://schemas.openxmlformats.org/officeDocument/2006/relationships/hyperlink" Target="http://www.amazon.com/gp/product/B000WJOUPA/ref=as_li_qf_sp_asin_il_tl?ie=UTF8&amp;camp=1789&amp;creative=9325&amp;creativeASIN=B000WJOUPA&amp;linkCode=as2&amp;tag=job0ae-20" TargetMode="Externa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10"/>
          <p:cNvGrpSpPr/>
          <p:nvPr/>
        </p:nvGrpSpPr>
        <p:grpSpPr bwMode="auto">
          <a:xfrm>
            <a:off x="4540885" y="1517650"/>
            <a:ext cx="729615" cy="652145"/>
            <a:chOff x="1469675" y="2728606"/>
            <a:chExt cx="2187070" cy="2162788"/>
          </a:xfrm>
        </p:grpSpPr>
        <p:grpSp>
          <p:nvGrpSpPr>
            <p:cNvPr id="7188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36" name="等腰三角形 35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任意多边形 36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7189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34" name="等腰三角形 3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5" name="任意多边形 3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45" name="Copyright Notice"/>
          <p:cNvSpPr/>
          <p:nvPr/>
        </p:nvSpPr>
        <p:spPr bwMode="auto">
          <a:xfrm>
            <a:off x="5549240" y="1608455"/>
            <a:ext cx="1494790" cy="43370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15.1 </a:t>
            </a:r>
            <a:r>
              <a:rPr 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引言</a:t>
            </a:r>
          </a:p>
        </p:txBody>
      </p:sp>
      <p:sp>
        <p:nvSpPr>
          <p:cNvPr id="46" name="Copyright Notice"/>
          <p:cNvSpPr/>
          <p:nvPr/>
        </p:nvSpPr>
        <p:spPr bwMode="auto">
          <a:xfrm>
            <a:off x="5585118" y="2520233"/>
            <a:ext cx="2713990" cy="43370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15.2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事件和事件源</a:t>
            </a:r>
          </a:p>
        </p:txBody>
      </p:sp>
      <p:sp>
        <p:nvSpPr>
          <p:cNvPr id="33" name="Copyright Notice"/>
          <p:cNvSpPr/>
          <p:nvPr/>
        </p:nvSpPr>
        <p:spPr bwMode="auto">
          <a:xfrm>
            <a:off x="5575855" y="3484349"/>
            <a:ext cx="3970171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15.3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事件</a:t>
            </a:r>
            <a:r>
              <a:rPr 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处理器和处理事件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65760" y="154305"/>
            <a:ext cx="737108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15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章 事件驱动编程和动画</a:t>
            </a:r>
            <a:endParaRPr lang="zh-CN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12" name="组合 10"/>
          <p:cNvGrpSpPr/>
          <p:nvPr/>
        </p:nvGrpSpPr>
        <p:grpSpPr bwMode="auto">
          <a:xfrm>
            <a:off x="4525645" y="2429428"/>
            <a:ext cx="729615" cy="652145"/>
            <a:chOff x="1469675" y="2728606"/>
            <a:chExt cx="2187070" cy="2162788"/>
          </a:xfrm>
        </p:grpSpPr>
        <p:grpSp>
          <p:nvGrpSpPr>
            <p:cNvPr id="13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14" name="等腰三角形 1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6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17" name="等腰三角形 16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任意多边形 17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9" name="组合 10"/>
          <p:cNvGrpSpPr/>
          <p:nvPr/>
        </p:nvGrpSpPr>
        <p:grpSpPr bwMode="auto">
          <a:xfrm>
            <a:off x="4545965" y="3393544"/>
            <a:ext cx="729615" cy="652145"/>
            <a:chOff x="1469675" y="2728606"/>
            <a:chExt cx="2187070" cy="2162788"/>
          </a:xfrm>
        </p:grpSpPr>
        <p:grpSp>
          <p:nvGrpSpPr>
            <p:cNvPr id="20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21" name="等腰三角形 20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3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24" name="等腰三角形 2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任意多边形 2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7" name="Copyright Notice"/>
          <p:cNvSpPr/>
          <p:nvPr/>
        </p:nvSpPr>
        <p:spPr bwMode="auto">
          <a:xfrm>
            <a:off x="5568864" y="4425315"/>
            <a:ext cx="3662395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15.4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内部类及匿名内部类</a:t>
            </a:r>
            <a:endParaRPr lang="zh-CN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8" name="组合 10"/>
          <p:cNvGrpSpPr/>
          <p:nvPr/>
        </p:nvGrpSpPr>
        <p:grpSpPr bwMode="auto">
          <a:xfrm>
            <a:off x="4538974" y="4334510"/>
            <a:ext cx="729615" cy="652145"/>
            <a:chOff x="1469675" y="2728606"/>
            <a:chExt cx="2187070" cy="2162788"/>
          </a:xfrm>
        </p:grpSpPr>
        <p:grpSp>
          <p:nvGrpSpPr>
            <p:cNvPr id="29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38" name="等腰三角形 37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9" name="任意多边形 38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30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31" name="等腰三角形 30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任意多边形 31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40" name="Copyright Notice"/>
          <p:cNvSpPr/>
          <p:nvPr/>
        </p:nvSpPr>
        <p:spPr bwMode="auto">
          <a:xfrm>
            <a:off x="5575855" y="5371874"/>
            <a:ext cx="2976822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15.5 Lambda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</a:t>
            </a:r>
            <a:endParaRPr lang="zh-CN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41" name="组合 10"/>
          <p:cNvGrpSpPr/>
          <p:nvPr/>
        </p:nvGrpSpPr>
        <p:grpSpPr bwMode="auto">
          <a:xfrm>
            <a:off x="4545965" y="5281069"/>
            <a:ext cx="729615" cy="652145"/>
            <a:chOff x="1469675" y="2728606"/>
            <a:chExt cx="2187070" cy="2162788"/>
          </a:xfrm>
        </p:grpSpPr>
        <p:grpSp>
          <p:nvGrpSpPr>
            <p:cNvPr id="42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48" name="等腰三角形 47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任意多边形 48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43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44" name="等腰三角形 4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47" name="任意多边形 46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r>
              <a:rPr lang="zh-CN" altLang="en-US" sz="2800" dirty="0"/>
              <a:t>事件和事件源</a:t>
            </a:r>
          </a:p>
          <a:p>
            <a:pPr eaLnBrk="1" hangingPunct="1"/>
            <a:endParaRPr lang="zh-CN" altLang="en-US" sz="2800" dirty="0"/>
          </a:p>
        </p:txBody>
      </p:sp>
      <p:sp>
        <p:nvSpPr>
          <p:cNvPr id="6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15.2</a:t>
            </a:r>
          </a:p>
        </p:txBody>
      </p:sp>
      <p:pic>
        <p:nvPicPr>
          <p:cNvPr id="2" name="WindowEvent演示">
            <a:hlinkClick r:id="" action="ppaction://media"/>
            <a:extLst>
              <a:ext uri="{FF2B5EF4-FFF2-40B4-BE49-F238E27FC236}">
                <a16:creationId xmlns:a16="http://schemas.microsoft.com/office/drawing/2014/main" id="{31E05230-1FB3-4679-AC3D-D62AD37BFF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8486" y="1118681"/>
            <a:ext cx="10184859" cy="572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688826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r>
              <a:rPr lang="zh-CN" altLang="en-US" sz="2800" dirty="0"/>
              <a:t>事件和事件源</a:t>
            </a:r>
          </a:p>
          <a:p>
            <a:pPr eaLnBrk="1" hangingPunct="1"/>
            <a:endParaRPr lang="zh-CN" altLang="en-US" sz="2800" dirty="0"/>
          </a:p>
        </p:txBody>
      </p:sp>
      <p:sp>
        <p:nvSpPr>
          <p:cNvPr id="3" name="文本框 2"/>
          <p:cNvSpPr txBox="1"/>
          <p:nvPr/>
        </p:nvSpPr>
        <p:spPr>
          <a:xfrm>
            <a:off x="35878" y="1143864"/>
            <a:ext cx="12084786" cy="57141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public class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HandleMouseEvent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extends Application {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public void start(Stage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) throws Exception {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Pane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pane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= new Pane();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TextField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textField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= new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TextField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pane.getChildren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().add(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textField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Scene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scene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= new Scene(pane, 800,600);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primaryStage.setTitle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("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HandleEvent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pane.setOnMouseMoved</a:t>
            </a: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(new </a:t>
            </a:r>
            <a:r>
              <a:rPr lang="en-US" altLang="zh-CN" sz="15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MouseEventHandlerClass</a:t>
            </a: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());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primaryStage.setScene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(scene);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primaryStage.show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}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class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MouseEventHandlerClass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implements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EventHandler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&lt;</a:t>
            </a:r>
            <a:r>
              <a:rPr lang="en-US" altLang="zh-CN" sz="15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MouseEvent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&gt; {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public void handle(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MouseEvent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e) {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Pane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pane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= (Pane)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e.getSource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TextField</a:t>
            </a: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t = (</a:t>
            </a:r>
            <a:r>
              <a:rPr lang="en-US" altLang="zh-CN" sz="15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TextField</a:t>
            </a: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)</a:t>
            </a:r>
            <a:r>
              <a:rPr lang="en-US" altLang="zh-CN" sz="15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pane.getChildren</a:t>
            </a: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().get(0);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t.setText</a:t>
            </a: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("x = " + </a:t>
            </a:r>
            <a:r>
              <a:rPr lang="en-US" altLang="zh-CN" sz="15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e.getSceneX</a:t>
            </a: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() + ", y = " + </a:t>
            </a:r>
            <a:r>
              <a:rPr lang="en-US" altLang="zh-CN" sz="15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e.getSceneY</a:t>
            </a: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());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}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5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15.2</a:t>
            </a:r>
          </a:p>
        </p:txBody>
      </p:sp>
      <p:sp>
        <p:nvSpPr>
          <p:cNvPr id="9" name="圆角矩形标注 14">
            <a:extLst>
              <a:ext uri="{FF2B5EF4-FFF2-40B4-BE49-F238E27FC236}">
                <a16:creationId xmlns:a16="http://schemas.microsoft.com/office/drawing/2014/main" id="{9AA74578-AF2B-48A8-B667-6C223A7968C3}"/>
              </a:ext>
            </a:extLst>
          </p:cNvPr>
          <p:cNvSpPr/>
          <p:nvPr/>
        </p:nvSpPr>
        <p:spPr>
          <a:xfrm>
            <a:off x="4315778" y="3520946"/>
            <a:ext cx="3905732" cy="678445"/>
          </a:xfrm>
          <a:prstGeom prst="wedgeRoundRectCallout">
            <a:avLst>
              <a:gd name="adj1" fmla="val -49202"/>
              <a:gd name="adj2" fmla="val 89661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MouseEventHandlerClass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类，实现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EventHandler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&lt;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MouseEvent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&gt;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接口</a:t>
            </a:r>
            <a:endParaRPr lang="zh-CN" altLang="en-US" sz="1600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3" name="圆角矩形标注 14">
            <a:extLst>
              <a:ext uri="{FF2B5EF4-FFF2-40B4-BE49-F238E27FC236}">
                <a16:creationId xmlns:a16="http://schemas.microsoft.com/office/drawing/2014/main" id="{5C84E955-827A-41FB-90AC-08B45C51497A}"/>
              </a:ext>
            </a:extLst>
          </p:cNvPr>
          <p:cNvSpPr/>
          <p:nvPr/>
        </p:nvSpPr>
        <p:spPr>
          <a:xfrm>
            <a:off x="5402126" y="2122023"/>
            <a:ext cx="5638768" cy="875809"/>
          </a:xfrm>
          <a:prstGeom prst="wedgeRoundRectCallout">
            <a:avLst>
              <a:gd name="adj1" fmla="val -60111"/>
              <a:gd name="adj2" fmla="val 59758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将事件源对象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pane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绑定的到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MouseEvent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事件处理器对象。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setOnMouseMoved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方法指定了事件处理器对象处理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MouseMoved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事件</a:t>
            </a:r>
          </a:p>
        </p:txBody>
      </p:sp>
      <p:sp>
        <p:nvSpPr>
          <p:cNvPr id="12" name="圆角矩形标注 14">
            <a:extLst>
              <a:ext uri="{FF2B5EF4-FFF2-40B4-BE49-F238E27FC236}">
                <a16:creationId xmlns:a16="http://schemas.microsoft.com/office/drawing/2014/main" id="{F4DD59CA-D247-4570-BB92-6197C2576BEC}"/>
              </a:ext>
            </a:extLst>
          </p:cNvPr>
          <p:cNvSpPr/>
          <p:nvPr/>
        </p:nvSpPr>
        <p:spPr>
          <a:xfrm>
            <a:off x="3889058" y="4781524"/>
            <a:ext cx="3905732" cy="437154"/>
          </a:xfrm>
          <a:prstGeom prst="wedgeRoundRectCallout">
            <a:avLst>
              <a:gd name="adj1" fmla="val -62468"/>
              <a:gd name="adj2" fmla="val 43860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首先通过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getSource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得到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Pane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对象</a:t>
            </a:r>
          </a:p>
        </p:txBody>
      </p:sp>
      <p:sp>
        <p:nvSpPr>
          <p:cNvPr id="14" name="圆角矩形标注 14">
            <a:extLst>
              <a:ext uri="{FF2B5EF4-FFF2-40B4-BE49-F238E27FC236}">
                <a16:creationId xmlns:a16="http://schemas.microsoft.com/office/drawing/2014/main" id="{5C86E5E5-8F9B-4AB3-9A96-6B8276A1AAF3}"/>
              </a:ext>
            </a:extLst>
          </p:cNvPr>
          <p:cNvSpPr/>
          <p:nvPr/>
        </p:nvSpPr>
        <p:spPr>
          <a:xfrm>
            <a:off x="6561138" y="5395508"/>
            <a:ext cx="4594542" cy="759230"/>
          </a:xfrm>
          <a:prstGeom prst="wedgeRoundRectCallout">
            <a:avLst>
              <a:gd name="adj1" fmla="val -89446"/>
              <a:gd name="adj2" fmla="val -47137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由于我们想在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TextField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里显示鼠标当前坐标位置，所以必须通过已经得到的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Pane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对象，去得到其子对象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TextField</a:t>
            </a:r>
            <a:endParaRPr lang="zh-CN" altLang="en-US" sz="1600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6" name="圆角矩形标注 14">
            <a:extLst>
              <a:ext uri="{FF2B5EF4-FFF2-40B4-BE49-F238E27FC236}">
                <a16:creationId xmlns:a16="http://schemas.microsoft.com/office/drawing/2014/main" id="{D8F41371-1583-496F-B348-D2741354A6A3}"/>
              </a:ext>
            </a:extLst>
          </p:cNvPr>
          <p:cNvSpPr/>
          <p:nvPr/>
        </p:nvSpPr>
        <p:spPr>
          <a:xfrm>
            <a:off x="772160" y="6098770"/>
            <a:ext cx="5323840" cy="759230"/>
          </a:xfrm>
          <a:prstGeom prst="wedgeRoundRectCallout">
            <a:avLst>
              <a:gd name="adj1" fmla="val -16545"/>
              <a:gd name="adj2" fmla="val -81930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e.getScenetX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( )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e.getSceneY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( )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得到鼠标水平位置坐标和垂直位置坐标（相对于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Scene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左上角，不是屏幕左上角），将坐标显示在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TextField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对象里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setText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方法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)</a:t>
            </a:r>
            <a:endParaRPr lang="zh-CN" altLang="en-US" sz="1600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5893746"/>
      </p:ext>
    </p:extLst>
  </p:cSld>
  <p:clrMapOvr>
    <a:masterClrMapping/>
  </p:clrMapOvr>
  <p:transition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B106CD5-AB20-4D66-8C2D-3C53F53951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440" y="278936"/>
            <a:ext cx="1232600" cy="1008063"/>
          </a:xfrm>
        </p:spPr>
        <p:txBody>
          <a:bodyPr>
            <a:normAutofit fontScale="85000" lnSpcReduction="10000"/>
          </a:bodyPr>
          <a:lstStyle/>
          <a:p>
            <a:r>
              <a:rPr lang="en-US" altLang="zh-CN" dirty="0"/>
              <a:t>15.2</a:t>
            </a:r>
          </a:p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20E244-D27D-4BD1-B82A-1E0E07C868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sz="3200" dirty="0"/>
              <a:t>事件和事件源</a:t>
            </a:r>
          </a:p>
          <a:p>
            <a:endParaRPr lang="zh-CN" altLang="en-US" dirty="0"/>
          </a:p>
        </p:txBody>
      </p:sp>
      <p:pic>
        <p:nvPicPr>
          <p:cNvPr id="4" name="MouseEvent演示">
            <a:hlinkClick r:id="" action="ppaction://media"/>
            <a:extLst>
              <a:ext uri="{FF2B5EF4-FFF2-40B4-BE49-F238E27FC236}">
                <a16:creationId xmlns:a16="http://schemas.microsoft.com/office/drawing/2014/main" id="{C596B7E3-D7EB-4083-AEF7-17A9326F77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4312" y="1125355"/>
            <a:ext cx="10191368" cy="573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25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注册处理器和处理事件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4644" y="1632713"/>
            <a:ext cx="11922711" cy="3921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 采用一个</a:t>
            </a:r>
            <a:r>
              <a:rPr lang="zh-CN" altLang="en-US" sz="2000" b="1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基于委派的模型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来进行事件处理：一个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事件源对象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触发一个事件，然后一个对该事件感兴趣的对象处理它。后者称为一个事件处理器或者一个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事件监听者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实际上就是观察者模式）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一个对象如果要成为一个事件源对象所触发事件的处理器（监听器），那么需要满足两个条件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"/>
            </a:pPr>
            <a:r>
              <a:rPr lang="en-US" altLang="zh-CN" dirty="0" err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处理器对象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（监听器）</a:t>
            </a:r>
            <a:r>
              <a:rPr lang="en-US" altLang="zh-CN" dirty="0" err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必须是一个对应的事件处理接口的实例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，从而保证该处理器具有处理事件的正确方法。JavaFX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定义了一个对于事件T的统一的处理器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泛型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接口EventHandler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&lt;T extends Event〉。该处理器接口包含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handle(T e)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方法用于处理事件。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"/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处理器对象必须通过源对象进行注册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注册方法依赖于事件类型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。对ActionEvent 而言，方法是setOnAction。对一个鼠标按下事件来说，方法是setOnMousePressed。对于一个按键事件，方法是set0nKeyPressed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。（查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PPT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8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页的表）</a:t>
            </a: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15.3</a:t>
            </a:r>
          </a:p>
        </p:txBody>
      </p:sp>
    </p:spTree>
  </p:cSld>
  <p:clrMapOvr>
    <a:masterClrMapping/>
  </p:clrMapOvr>
  <p:transition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注册处理器和处理事件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97266" y="1160780"/>
            <a:ext cx="11741785" cy="7875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 采用一个</a:t>
            </a:r>
            <a:r>
              <a:rPr lang="zh-CN" altLang="en-US" sz="1600" b="1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基于委派的模型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来进行事件处理：一个源对象触发一个事件，然后一个对该事件感兴趣的对象处理它。后者称为一个事件处理器（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handler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）或者一个事件监听者（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listener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）。</a:t>
            </a: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15.3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68E0A155-06BB-41F7-8EF5-3F7D94E8F7D6}"/>
              </a:ext>
            </a:extLst>
          </p:cNvPr>
          <p:cNvGrpSpPr>
            <a:grpSpLocks/>
          </p:cNvGrpSpPr>
          <p:nvPr/>
        </p:nvGrpSpPr>
        <p:grpSpPr bwMode="auto">
          <a:xfrm>
            <a:off x="459847" y="2526367"/>
            <a:ext cx="3083569" cy="902093"/>
            <a:chOff x="2357422" y="2000240"/>
            <a:chExt cx="2428892" cy="681996"/>
          </a:xfrm>
        </p:grpSpPr>
        <p:sp>
          <p:nvSpPr>
            <p:cNvPr id="8" name="TextBox 46">
              <a:extLst>
                <a:ext uri="{FF2B5EF4-FFF2-40B4-BE49-F238E27FC236}">
                  <a16:creationId xmlns:a16="http://schemas.microsoft.com/office/drawing/2014/main" id="{69B24D02-5D66-480B-9C7C-9BFF55154B5B}"/>
                </a:ext>
              </a:extLst>
            </p:cNvPr>
            <p:cNvSpPr txBox="1"/>
            <p:nvPr/>
          </p:nvSpPr>
          <p:spPr bwMode="auto">
            <a:xfrm>
              <a:off x="2357422" y="2000240"/>
              <a:ext cx="2428892" cy="290531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1400" b="1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source:SourceClass</a:t>
              </a:r>
              <a:endParaRPr lang="zh-CN" altLang="en-US" sz="1400" b="1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" name="TextBox 47">
              <a:extLst>
                <a:ext uri="{FF2B5EF4-FFF2-40B4-BE49-F238E27FC236}">
                  <a16:creationId xmlns:a16="http://schemas.microsoft.com/office/drawing/2014/main" id="{A53B9485-AE3C-4CB4-9656-F1D98415A78F}"/>
                </a:ext>
              </a:extLst>
            </p:cNvPr>
            <p:cNvSpPr txBox="1"/>
            <p:nvPr/>
          </p:nvSpPr>
          <p:spPr bwMode="auto">
            <a:xfrm>
              <a:off x="2357422" y="2286674"/>
              <a:ext cx="2428892" cy="39556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+</a:t>
              </a:r>
              <a:r>
                <a:rPr lang="en-US" altLang="zh-CN" sz="1400" b="1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setOnXEventTypeListener</a:t>
              </a: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(listener)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937AFD-1957-4DE4-81AF-8B8A075860A4}"/>
              </a:ext>
            </a:extLst>
          </p:cNvPr>
          <p:cNvGrpSpPr/>
          <p:nvPr/>
        </p:nvGrpSpPr>
        <p:grpSpPr>
          <a:xfrm>
            <a:off x="6090337" y="2514744"/>
            <a:ext cx="3020230" cy="784830"/>
            <a:chOff x="6168158" y="2514744"/>
            <a:chExt cx="3020230" cy="784830"/>
          </a:xfrm>
        </p:grpSpPr>
        <p:sp>
          <p:nvSpPr>
            <p:cNvPr id="11" name="TextBox 46">
              <a:extLst>
                <a:ext uri="{FF2B5EF4-FFF2-40B4-BE49-F238E27FC236}">
                  <a16:creationId xmlns:a16="http://schemas.microsoft.com/office/drawing/2014/main" id="{6AB17518-0EEF-40B7-9C8B-BCF1C48A3210}"/>
                </a:ext>
              </a:extLst>
            </p:cNvPr>
            <p:cNvSpPr txBox="1"/>
            <p:nvPr/>
          </p:nvSpPr>
          <p:spPr bwMode="auto">
            <a:xfrm>
              <a:off x="6168158" y="2514744"/>
              <a:ext cx="3020230" cy="78483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&lt;interface&gt;</a:t>
              </a:r>
            </a:p>
            <a:p>
              <a:pPr algn="ctr">
                <a:defRPr/>
              </a:pPr>
              <a:r>
                <a:rPr lang="en-US" altLang="zh-CN" sz="1400" b="1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EventHandler</a:t>
              </a: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&lt;T extends Event&gt;</a:t>
              </a:r>
            </a:p>
            <a:p>
              <a:pPr algn="ctr">
                <a:defRPr/>
              </a:pPr>
              <a:endParaRPr lang="zh-CN" altLang="en-US" sz="1400" b="1" dirty="0">
                <a:latin typeface="+mn-lt"/>
                <a:ea typeface="微软雅黑" pitchFamily="34" charset="-122"/>
              </a:endParaRPr>
            </a:p>
          </p:txBody>
        </p:sp>
        <p:sp>
          <p:nvSpPr>
            <p:cNvPr id="12" name="TextBox 47">
              <a:extLst>
                <a:ext uri="{FF2B5EF4-FFF2-40B4-BE49-F238E27FC236}">
                  <a16:creationId xmlns:a16="http://schemas.microsoft.com/office/drawing/2014/main" id="{82674758-5FA9-419F-89D2-9BB95CA4DE40}"/>
                </a:ext>
              </a:extLst>
            </p:cNvPr>
            <p:cNvSpPr txBox="1"/>
            <p:nvPr/>
          </p:nvSpPr>
          <p:spPr bwMode="auto">
            <a:xfrm>
              <a:off x="6168158" y="2991797"/>
              <a:ext cx="3020230" cy="3077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+handle(event : T)</a:t>
              </a:r>
            </a:p>
          </p:txBody>
        </p:sp>
      </p:grpSp>
      <p:sp>
        <p:nvSpPr>
          <p:cNvPr id="15" name="TextBox 47">
            <a:extLst>
              <a:ext uri="{FF2B5EF4-FFF2-40B4-BE49-F238E27FC236}">
                <a16:creationId xmlns:a16="http://schemas.microsoft.com/office/drawing/2014/main" id="{3C4FCA4F-5313-4734-8D9B-B930489D339A}"/>
              </a:ext>
            </a:extLst>
          </p:cNvPr>
          <p:cNvSpPr txBox="1"/>
          <p:nvPr/>
        </p:nvSpPr>
        <p:spPr bwMode="auto">
          <a:xfrm>
            <a:off x="6090337" y="3966713"/>
            <a:ext cx="3020230" cy="307777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1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listener: </a:t>
            </a:r>
            <a:r>
              <a:rPr lang="en-US" altLang="zh-CN" sz="1400" b="1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ListenerClass</a:t>
            </a:r>
            <a:endParaRPr lang="en-US" altLang="zh-CN" sz="1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6" name="等腰三角形 15">
            <a:extLst>
              <a:ext uri="{FF2B5EF4-FFF2-40B4-BE49-F238E27FC236}">
                <a16:creationId xmlns:a16="http://schemas.microsoft.com/office/drawing/2014/main" id="{9B2FD6AF-B8FC-4E00-B060-4896031872F9}"/>
              </a:ext>
            </a:extLst>
          </p:cNvPr>
          <p:cNvSpPr/>
          <p:nvPr/>
        </p:nvSpPr>
        <p:spPr>
          <a:xfrm>
            <a:off x="7386139" y="3311675"/>
            <a:ext cx="428625" cy="21431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D1274A0-5709-47A0-BADD-E28A78748644}"/>
              </a:ext>
            </a:extLst>
          </p:cNvPr>
          <p:cNvCxnSpPr>
            <a:cxnSpLocks/>
            <a:stCxn id="16" idx="3"/>
            <a:endCxn id="15" idx="0"/>
          </p:cNvCxnSpPr>
          <p:nvPr/>
        </p:nvCxnSpPr>
        <p:spPr>
          <a:xfrm>
            <a:off x="7600452" y="3525987"/>
            <a:ext cx="0" cy="44072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角矩形标注 14">
            <a:extLst>
              <a:ext uri="{FF2B5EF4-FFF2-40B4-BE49-F238E27FC236}">
                <a16:creationId xmlns:a16="http://schemas.microsoft.com/office/drawing/2014/main" id="{5F88BB19-54CC-4F97-95C7-5A4C60E7C29D}"/>
              </a:ext>
            </a:extLst>
          </p:cNvPr>
          <p:cNvSpPr/>
          <p:nvPr/>
        </p:nvSpPr>
        <p:spPr>
          <a:xfrm>
            <a:off x="9375635" y="3289533"/>
            <a:ext cx="2669854" cy="519812"/>
          </a:xfrm>
          <a:prstGeom prst="wedgeRoundRectCallout">
            <a:avLst>
              <a:gd name="adj1" fmla="val -55566"/>
              <a:gd name="adj2" fmla="val 96035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ListenerClass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实现监听器接口，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listener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是</a:t>
            </a:r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ListenerClass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的实例</a:t>
            </a:r>
          </a:p>
        </p:txBody>
      </p:sp>
      <p:sp>
        <p:nvSpPr>
          <p:cNvPr id="21" name="圆角矩形标注 14">
            <a:extLst>
              <a:ext uri="{FF2B5EF4-FFF2-40B4-BE49-F238E27FC236}">
                <a16:creationId xmlns:a16="http://schemas.microsoft.com/office/drawing/2014/main" id="{7BE65B1E-4D07-4B50-AE2B-7D8B0FAD3098}"/>
              </a:ext>
            </a:extLst>
          </p:cNvPr>
          <p:cNvSpPr/>
          <p:nvPr/>
        </p:nvSpPr>
        <p:spPr>
          <a:xfrm>
            <a:off x="9369197" y="1784412"/>
            <a:ext cx="2669854" cy="679116"/>
          </a:xfrm>
          <a:prstGeom prst="wedgeRoundRectCallout">
            <a:avLst>
              <a:gd name="adj1" fmla="val -55566"/>
              <a:gd name="adj2" fmla="val 96035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事件处理器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/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监听器接口，所有的处理器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/listener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必须是实现了该接口的类的实例</a:t>
            </a:r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09DBBC06-ED4A-433A-B5D3-ED432D26DC81}"/>
              </a:ext>
            </a:extLst>
          </p:cNvPr>
          <p:cNvSpPr/>
          <p:nvPr/>
        </p:nvSpPr>
        <p:spPr>
          <a:xfrm>
            <a:off x="3560319" y="2772383"/>
            <a:ext cx="184826" cy="27943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C8BB7172-6E3E-403D-A13E-E1FB39A84FDE}"/>
              </a:ext>
            </a:extLst>
          </p:cNvPr>
          <p:cNvCxnSpPr>
            <a:stCxn id="19" idx="3"/>
            <a:endCxn id="15" idx="1"/>
          </p:cNvCxnSpPr>
          <p:nvPr/>
        </p:nvCxnSpPr>
        <p:spPr>
          <a:xfrm>
            <a:off x="3745145" y="2912100"/>
            <a:ext cx="2345192" cy="1208502"/>
          </a:xfrm>
          <a:prstGeom prst="line">
            <a:avLst/>
          </a:prstGeom>
          <a:ln w="158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标注 14">
            <a:extLst>
              <a:ext uri="{FF2B5EF4-FFF2-40B4-BE49-F238E27FC236}">
                <a16:creationId xmlns:a16="http://schemas.microsoft.com/office/drawing/2014/main" id="{ECD52203-EC54-4C68-A6EA-C9CB583BBDE9}"/>
              </a:ext>
            </a:extLst>
          </p:cNvPr>
          <p:cNvSpPr/>
          <p:nvPr/>
        </p:nvSpPr>
        <p:spPr>
          <a:xfrm>
            <a:off x="2946521" y="1904904"/>
            <a:ext cx="4106032" cy="519812"/>
          </a:xfrm>
          <a:prstGeom prst="wedgeRoundRectCallout">
            <a:avLst>
              <a:gd name="adj1" fmla="val -34718"/>
              <a:gd name="adj2" fmla="val 79192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事件源对象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source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。通过</a:t>
            </a:r>
            <a:endParaRPr lang="en-US" altLang="zh-CN" sz="1400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  <a:p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source.setOnXEventTypeListener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listener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)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注册</a:t>
            </a:r>
          </a:p>
        </p:txBody>
      </p:sp>
      <p:sp>
        <p:nvSpPr>
          <p:cNvPr id="26" name="圆角矩形标注 14">
            <a:extLst>
              <a:ext uri="{FF2B5EF4-FFF2-40B4-BE49-F238E27FC236}">
                <a16:creationId xmlns:a16="http://schemas.microsoft.com/office/drawing/2014/main" id="{A58BE8D3-33B7-4DD2-874E-660D56BB3448}"/>
              </a:ext>
            </a:extLst>
          </p:cNvPr>
          <p:cNvSpPr/>
          <p:nvPr/>
        </p:nvSpPr>
        <p:spPr>
          <a:xfrm>
            <a:off x="834179" y="3668487"/>
            <a:ext cx="4106032" cy="519812"/>
          </a:xfrm>
          <a:prstGeom prst="wedgeRoundRectCallout">
            <a:avLst>
              <a:gd name="adj1" fmla="val 33275"/>
              <a:gd name="adj2" fmla="val -139759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source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内部会维护所有已注册的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listener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列表，因此</a:t>
            </a:r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SourceClass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和</a:t>
            </a:r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ListenerClass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之间是组合关系</a:t>
            </a:r>
          </a:p>
        </p:txBody>
      </p:sp>
      <p:sp>
        <p:nvSpPr>
          <p:cNvPr id="28" name="TextBox 46">
            <a:extLst>
              <a:ext uri="{FF2B5EF4-FFF2-40B4-BE49-F238E27FC236}">
                <a16:creationId xmlns:a16="http://schemas.microsoft.com/office/drawing/2014/main" id="{346126E8-1B27-4C1C-A00F-A650595D5633}"/>
              </a:ext>
            </a:extLst>
          </p:cNvPr>
          <p:cNvSpPr txBox="1"/>
          <p:nvPr/>
        </p:nvSpPr>
        <p:spPr bwMode="auto">
          <a:xfrm>
            <a:off x="456603" y="4916132"/>
            <a:ext cx="3083569" cy="307777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1400" b="1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source:Button</a:t>
            </a:r>
            <a:endParaRPr lang="zh-CN" altLang="en-US" sz="1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9" name="TextBox 47">
            <a:extLst>
              <a:ext uri="{FF2B5EF4-FFF2-40B4-BE49-F238E27FC236}">
                <a16:creationId xmlns:a16="http://schemas.microsoft.com/office/drawing/2014/main" id="{197B36C0-82B5-4B30-AD81-CF65C8E19494}"/>
              </a:ext>
            </a:extLst>
          </p:cNvPr>
          <p:cNvSpPr txBox="1"/>
          <p:nvPr/>
        </p:nvSpPr>
        <p:spPr bwMode="auto">
          <a:xfrm>
            <a:off x="456603" y="5226909"/>
            <a:ext cx="3083569" cy="307777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1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+</a:t>
            </a:r>
            <a:r>
              <a:rPr lang="en-US" altLang="zh-CN" sz="1400" b="1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setOnAction</a:t>
            </a:r>
            <a:r>
              <a:rPr lang="en-US" altLang="zh-CN" sz="1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(listener)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C33A23E-A8F7-4F71-BE42-C0F184C43718}"/>
              </a:ext>
            </a:extLst>
          </p:cNvPr>
          <p:cNvGrpSpPr/>
          <p:nvPr/>
        </p:nvGrpSpPr>
        <p:grpSpPr>
          <a:xfrm>
            <a:off x="6087093" y="4904510"/>
            <a:ext cx="3020230" cy="784830"/>
            <a:chOff x="6168158" y="2514744"/>
            <a:chExt cx="3020230" cy="784830"/>
          </a:xfrm>
        </p:grpSpPr>
        <p:sp>
          <p:nvSpPr>
            <p:cNvPr id="31" name="TextBox 46">
              <a:extLst>
                <a:ext uri="{FF2B5EF4-FFF2-40B4-BE49-F238E27FC236}">
                  <a16:creationId xmlns:a16="http://schemas.microsoft.com/office/drawing/2014/main" id="{B390B274-6B43-4491-98A3-54273568A710}"/>
                </a:ext>
              </a:extLst>
            </p:cNvPr>
            <p:cNvSpPr txBox="1"/>
            <p:nvPr/>
          </p:nvSpPr>
          <p:spPr bwMode="auto">
            <a:xfrm>
              <a:off x="6168158" y="2514744"/>
              <a:ext cx="3020230" cy="78483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&lt;interface&gt;</a:t>
              </a:r>
            </a:p>
            <a:p>
              <a:pPr algn="ctr">
                <a:defRPr/>
              </a:pPr>
              <a:r>
                <a:rPr lang="en-US" altLang="zh-CN" sz="1400" b="1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EventHandler</a:t>
              </a: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&lt;</a:t>
              </a:r>
              <a:r>
                <a:rPr lang="en-US" altLang="zh-CN" sz="1400" b="1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ActionEvent</a:t>
              </a: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&gt;</a:t>
              </a:r>
            </a:p>
            <a:p>
              <a:pPr algn="ctr">
                <a:defRPr/>
              </a:pPr>
              <a:endParaRPr lang="zh-CN" altLang="en-US" sz="1400" b="1" dirty="0">
                <a:latin typeface="+mn-lt"/>
                <a:ea typeface="微软雅黑" pitchFamily="34" charset="-122"/>
              </a:endParaRPr>
            </a:p>
          </p:txBody>
        </p:sp>
        <p:sp>
          <p:nvSpPr>
            <p:cNvPr id="32" name="TextBox 47">
              <a:extLst>
                <a:ext uri="{FF2B5EF4-FFF2-40B4-BE49-F238E27FC236}">
                  <a16:creationId xmlns:a16="http://schemas.microsoft.com/office/drawing/2014/main" id="{AD8A71F1-2EC3-45DB-B5FD-09B18407DD97}"/>
                </a:ext>
              </a:extLst>
            </p:cNvPr>
            <p:cNvSpPr txBox="1"/>
            <p:nvPr/>
          </p:nvSpPr>
          <p:spPr bwMode="auto">
            <a:xfrm>
              <a:off x="6168158" y="2991797"/>
              <a:ext cx="3020230" cy="3077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宋体" pitchFamily="2" charset="-122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+handle(event : </a:t>
              </a:r>
              <a:r>
                <a:rPr lang="en-US" altLang="zh-CN" sz="1400" b="1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ActionEvent</a:t>
              </a:r>
              <a:r>
                <a:rPr lang="en-US" altLang="zh-CN" sz="14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)</a:t>
              </a:r>
            </a:p>
          </p:txBody>
        </p:sp>
      </p:grpSp>
      <p:sp>
        <p:nvSpPr>
          <p:cNvPr id="33" name="TextBox 47">
            <a:extLst>
              <a:ext uri="{FF2B5EF4-FFF2-40B4-BE49-F238E27FC236}">
                <a16:creationId xmlns:a16="http://schemas.microsoft.com/office/drawing/2014/main" id="{B8D899FD-BDE3-475F-A36C-8FD8A3235C4C}"/>
              </a:ext>
            </a:extLst>
          </p:cNvPr>
          <p:cNvSpPr txBox="1"/>
          <p:nvPr/>
        </p:nvSpPr>
        <p:spPr bwMode="auto">
          <a:xfrm>
            <a:off x="6087093" y="6356479"/>
            <a:ext cx="3020230" cy="307777"/>
          </a:xfrm>
          <a:prstGeom prst="rect">
            <a:avLst/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1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listener: </a:t>
            </a:r>
            <a:r>
              <a:rPr lang="zh-CN" altLang="en-US" sz="1400" b="1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OKHandlerClass</a:t>
            </a:r>
            <a:endParaRPr lang="en-US" altLang="zh-CN" sz="1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4" name="等腰三角形 33">
            <a:extLst>
              <a:ext uri="{FF2B5EF4-FFF2-40B4-BE49-F238E27FC236}">
                <a16:creationId xmlns:a16="http://schemas.microsoft.com/office/drawing/2014/main" id="{B6122E1D-2F2E-431D-9F55-851F77DE6327}"/>
              </a:ext>
            </a:extLst>
          </p:cNvPr>
          <p:cNvSpPr/>
          <p:nvPr/>
        </p:nvSpPr>
        <p:spPr>
          <a:xfrm>
            <a:off x="7382895" y="5701441"/>
            <a:ext cx="428625" cy="214312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/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951DFA44-FDAE-49E4-B948-927E88059672}"/>
              </a:ext>
            </a:extLst>
          </p:cNvPr>
          <p:cNvCxnSpPr>
            <a:cxnSpLocks/>
            <a:stCxn id="34" idx="3"/>
            <a:endCxn id="33" idx="0"/>
          </p:cNvCxnSpPr>
          <p:nvPr/>
        </p:nvCxnSpPr>
        <p:spPr>
          <a:xfrm>
            <a:off x="7597208" y="5915753"/>
            <a:ext cx="0" cy="44072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菱形 35">
            <a:extLst>
              <a:ext uri="{FF2B5EF4-FFF2-40B4-BE49-F238E27FC236}">
                <a16:creationId xmlns:a16="http://schemas.microsoft.com/office/drawing/2014/main" id="{B334F89E-507F-44E8-B823-AF6963822D5E}"/>
              </a:ext>
            </a:extLst>
          </p:cNvPr>
          <p:cNvSpPr/>
          <p:nvPr/>
        </p:nvSpPr>
        <p:spPr>
          <a:xfrm>
            <a:off x="3557075" y="5162149"/>
            <a:ext cx="184826" cy="27943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F01CF22E-FE62-49AF-A912-3B7F353E6A3F}"/>
              </a:ext>
            </a:extLst>
          </p:cNvPr>
          <p:cNvCxnSpPr>
            <a:stCxn id="36" idx="3"/>
            <a:endCxn id="33" idx="1"/>
          </p:cNvCxnSpPr>
          <p:nvPr/>
        </p:nvCxnSpPr>
        <p:spPr>
          <a:xfrm>
            <a:off x="3741901" y="5301866"/>
            <a:ext cx="2345192" cy="1208502"/>
          </a:xfrm>
          <a:prstGeom prst="line">
            <a:avLst/>
          </a:prstGeom>
          <a:ln w="158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内部类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9410" y="1160780"/>
            <a:ext cx="11741785" cy="492391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内部类也称为嵌套类，是在一个类的内部定义的类。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通常一个内部类仅被其外部类使用时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,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同时也不想暴露出去，才定义为内部类。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内部类不能定义在方法中。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分为实例内部类和静态内部类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实例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内部类内部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不允许定义静态成员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。创建实例内部类的对象时需要使用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外部类的实例变量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.new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实例内部类类名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( )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即只有当有了外部类的实例，才能实例化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实例内部类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的对象）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静态内部类用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static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定义，其内部允许定义实例成员和静态成员。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静态内部类的方法不能访问外部类的实例成员变量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创建静态内部类的对象时需要使用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new 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外部类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.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静态内部类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 )</a:t>
            </a:r>
            <a:endParaRPr lang="zh-CN" altLang="en-US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15.4</a:t>
            </a:r>
          </a:p>
        </p:txBody>
      </p:sp>
    </p:spTree>
    <p:extLst>
      <p:ext uri="{BB962C8B-B14F-4D97-AF65-F5344CB8AC3E}">
        <p14:creationId xmlns:p14="http://schemas.microsoft.com/office/powerpoint/2010/main" val="2312091704"/>
      </p:ext>
    </p:extLst>
  </p:cSld>
  <p:clrMapOvr>
    <a:masterClrMapping/>
  </p:clrMapOvr>
  <p:transition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内部类</a:t>
            </a: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15.4</a:t>
            </a:r>
          </a:p>
        </p:txBody>
      </p:sp>
      <p:sp>
        <p:nvSpPr>
          <p:cNvPr id="5" name="矩形 4"/>
          <p:cNvSpPr/>
          <p:nvPr/>
        </p:nvSpPr>
        <p:spPr>
          <a:xfrm>
            <a:off x="104865" y="1255223"/>
            <a:ext cx="517735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class Wrapper{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private int x=0;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private static int z = 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内部静态类</a:t>
            </a:r>
          </a:p>
          <a:p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    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static class A{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int y=0;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可以定义静态成员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,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不能访问外部类的实例成员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x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，可访问外部类静态成员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z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static int q=0;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int g() {  return ++q + ++y + ++z; }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}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内部实例类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,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不能定义静态成员，</a:t>
            </a:r>
          </a:p>
          <a:p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    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内部实例类可访问外部类的静态成员如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z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，实例成员如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x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class B{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int y=0;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public int g( ) {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    x++; y++;z++;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    return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x+y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}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public int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getX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(){return x;}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}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}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5135562" y="1398656"/>
            <a:ext cx="7056438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public static void main(String[] args){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Wrapper w = new Wrapper();  //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w.x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= 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创建内部静态类实例</a:t>
            </a:r>
          </a:p>
          <a:p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Wrapper.A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a = new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Wrapper.A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(); 	//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a.y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=0,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a.q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=0;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Wrapper.A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b = new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Wrapper.A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();	 //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b.y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=0,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b.q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=0;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a.g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//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a,b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的实例成员彼此无关，因此执行完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a.g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后，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a.y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= 1,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b.y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= 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//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a,b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共享静态成员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q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，所以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a.q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=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b.q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= 1;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创建内部实例类实例</a:t>
            </a:r>
          </a:p>
          <a:p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不能用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new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Wrapper.B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();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必须通过外部类对象去实例化内部类对象</a:t>
            </a:r>
          </a:p>
          <a:p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Wrapper.B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c = </a:t>
            </a:r>
            <a:r>
              <a:rPr lang="en-US" altLang="zh-CN" sz="1400" b="1" dirty="0" err="1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w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.new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B();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类型声明还是外部类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.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内部类</a:t>
            </a:r>
          </a:p>
          <a:p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c.y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=0;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c.g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(); //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c.y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= 1 ,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c.gextX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 = 1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在外部类体外面，不能通过内部类对象访问外部类成员，只能在内部类里面访问，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编译器在这里只能看到内部类成员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//        System.out.println(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a.z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);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错误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//        System.out.println(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c.x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); 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错误</a:t>
            </a:r>
          </a:p>
          <a:p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//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不能通过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c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直接访问外部类的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x</a:t>
            </a:r>
            <a:r>
              <a:rPr lang="zh-CN" altLang="en-US" sz="1400" b="1" dirty="0">
                <a:latin typeface="华文新魏" pitchFamily="2" charset="-122"/>
                <a:ea typeface="华文新魏" pitchFamily="2" charset="-122"/>
              </a:rPr>
              <a:t>，可通过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c.gextX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        System.out.println(</a:t>
            </a:r>
            <a:r>
              <a:rPr lang="en-US" altLang="zh-CN" sz="1400" b="1" dirty="0" err="1">
                <a:latin typeface="华文新魏" pitchFamily="2" charset="-122"/>
                <a:ea typeface="华文新魏" pitchFamily="2" charset="-122"/>
              </a:rPr>
              <a:t>c.getX</a:t>
            </a:r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());</a:t>
            </a:r>
          </a:p>
          <a:p>
            <a:r>
              <a:rPr lang="en-US" altLang="zh-CN" sz="1400" b="1" dirty="0">
                <a:latin typeface="华文新魏" pitchFamily="2" charset="-122"/>
                <a:ea typeface="华文新魏" pitchFamily="2" charset="-122"/>
              </a:rPr>
              <a:t>}</a:t>
            </a:r>
            <a:endParaRPr lang="zh-CN" altLang="en-US" sz="1400" b="1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67745" y="6415701"/>
            <a:ext cx="6625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一个内部类被编译成名为</a:t>
            </a:r>
            <a:r>
              <a:rPr lang="en-US" altLang="zh-CN" dirty="0" err="1">
                <a:latin typeface="华文新魏" pitchFamily="2" charset="-122"/>
                <a:ea typeface="华文新魏" pitchFamily="2" charset="-122"/>
              </a:rPr>
              <a:t>OuterClassName$InnerClassName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的类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CA126D4-33C1-47B0-87A9-B8F4640E4B96}"/>
              </a:ext>
            </a:extLst>
          </p:cNvPr>
          <p:cNvSpPr/>
          <p:nvPr/>
        </p:nvSpPr>
        <p:spPr>
          <a:xfrm>
            <a:off x="288887" y="2157755"/>
            <a:ext cx="4656168" cy="150957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1A5C3E3-DA07-4FEB-8168-06A84C7A45CB}"/>
              </a:ext>
            </a:extLst>
          </p:cNvPr>
          <p:cNvSpPr/>
          <p:nvPr/>
        </p:nvSpPr>
        <p:spPr>
          <a:xfrm>
            <a:off x="288887" y="4043059"/>
            <a:ext cx="4656168" cy="175462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0B9CC775-DD45-4436-8645-860C4927B01F}"/>
              </a:ext>
            </a:extLst>
          </p:cNvPr>
          <p:cNvSpPr txBox="1"/>
          <p:nvPr/>
        </p:nvSpPr>
        <p:spPr>
          <a:xfrm>
            <a:off x="183784" y="6087315"/>
            <a:ext cx="10802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内部类可以被成员访问控制符修饰（私有、缺省、包含、公有的），访问控制规则和类成员访问控制一样</a:t>
            </a:r>
          </a:p>
        </p:txBody>
      </p:sp>
    </p:spTree>
    <p:extLst>
      <p:ext uri="{BB962C8B-B14F-4D97-AF65-F5344CB8AC3E}">
        <p14:creationId xmlns:p14="http://schemas.microsoft.com/office/powerpoint/2010/main" val="1040234446"/>
      </p:ext>
    </p:extLst>
  </p:cSld>
  <p:clrMapOvr>
    <a:masterClrMapping/>
  </p:clrMapOvr>
  <p:transition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内部类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08375" y="1092687"/>
            <a:ext cx="11741785" cy="529003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内部类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作用：如果一个类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A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仅仅被某一个类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B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使用，且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A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无需暴露出去，可以把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A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作为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B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的内部类实现，内部类也可以避免名字冲突：因为外部类多了一层名字空间的限定。例如类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Wrapper1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Wrapper2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可以定义同名的内部类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A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而不会导致冲突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15.4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FE7992-8B0E-4857-88F0-6FD8029121A6}"/>
              </a:ext>
            </a:extLst>
          </p:cNvPr>
          <p:cNvSpPr txBox="1"/>
          <p:nvPr/>
        </p:nvSpPr>
        <p:spPr>
          <a:xfrm>
            <a:off x="107214" y="2389004"/>
            <a:ext cx="12084786" cy="44689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public class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HandleWindowEvent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extends Application {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public void start(Stage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) throws Exception {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HBox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pane = new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HBox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(10);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Scene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scene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= new Scene(pane, 300,200);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primaryStage.setTitle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("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HandleEvent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primaryStage.setOnCloseRequest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(new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WindowEventHandlerClass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());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primaryStage.setScene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(scene);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primaryStage.show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}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class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WindowEventHandlerClass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implements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EventHandler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&lt;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&gt; {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public void handle(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e) {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new Alert(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Alert.AlertType.INFORMATION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,"</a:t>
            </a:r>
            <a:r>
              <a:rPr lang="zh-CN" altLang="en-US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用户试图关闭窗口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").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showAndWait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e.consume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}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}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5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7987199-C94E-46A4-ADB1-AF4FF215E379}"/>
              </a:ext>
            </a:extLst>
          </p:cNvPr>
          <p:cNvSpPr/>
          <p:nvPr/>
        </p:nvSpPr>
        <p:spPr>
          <a:xfrm>
            <a:off x="318073" y="4895443"/>
            <a:ext cx="7989351" cy="165380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标注 14">
            <a:extLst>
              <a:ext uri="{FF2B5EF4-FFF2-40B4-BE49-F238E27FC236}">
                <a16:creationId xmlns:a16="http://schemas.microsoft.com/office/drawing/2014/main" id="{84480771-32FA-4B03-B4F9-0965E38054C9}"/>
              </a:ext>
            </a:extLst>
          </p:cNvPr>
          <p:cNvSpPr/>
          <p:nvPr/>
        </p:nvSpPr>
        <p:spPr>
          <a:xfrm>
            <a:off x="7666856" y="3737706"/>
            <a:ext cx="2848743" cy="679116"/>
          </a:xfrm>
          <a:prstGeom prst="wedgeRoundRectCallout">
            <a:avLst>
              <a:gd name="adj1" fmla="val -55566"/>
              <a:gd name="adj2" fmla="val 96035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WindowEventHandlerClass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现在作为</a:t>
            </a:r>
            <a:r>
              <a:rPr lang="en-US" altLang="zh-CN" sz="14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HandleWindowEvent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的内部类来实现。对照</a:t>
            </a:r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PPT11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1110123389"/>
      </p:ext>
    </p:extLst>
  </p:cSld>
  <p:clrMapOvr>
    <a:masterClrMapping/>
  </p:clrMapOvr>
  <p:transition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匿名内部类：没有名字的内部类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9410" y="1160780"/>
            <a:ext cx="11741785" cy="533391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匿名内部类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可以简化编程。简化时使用匿名内部类的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父类或者接口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代替匿名内部类。</a:t>
            </a: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15.4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02403C2-E772-4D5C-A3D7-038EBB4C0B45}"/>
              </a:ext>
            </a:extLst>
          </p:cNvPr>
          <p:cNvGrpSpPr/>
          <p:nvPr/>
        </p:nvGrpSpPr>
        <p:grpSpPr>
          <a:xfrm>
            <a:off x="266250" y="1767363"/>
            <a:ext cx="4064367" cy="2485038"/>
            <a:chOff x="90805" y="1758487"/>
            <a:chExt cx="4064367" cy="2485038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B782CB0-A396-46E5-B594-E5789221499E}"/>
                </a:ext>
              </a:extLst>
            </p:cNvPr>
            <p:cNvSpPr txBox="1"/>
            <p:nvPr/>
          </p:nvSpPr>
          <p:spPr>
            <a:xfrm>
              <a:off x="90805" y="1758487"/>
              <a:ext cx="4064367" cy="248503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4">
                  <a:lumMod val="75000"/>
                </a:schemeClr>
              </a:solidFill>
              <a:prstDash val="solid"/>
            </a:ln>
          </p:spPr>
          <p:txBody>
            <a:bodyPr wrap="square" rtlCol="0" anchor="t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public class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HandleWindowEvent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extends Application 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public void start(Stage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primaryStage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) throws Exception 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//</a:t>
              </a:r>
              <a:r>
                <a:rPr lang="zh-CN" altLang="en-US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其它代码省略</a:t>
              </a:r>
              <a:endPara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primaryStage.setOnCloseRequest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(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	new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WindowEventHandlerClass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( ) );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}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class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WindowEventHandlerClass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implements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	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EventHandler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&lt;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WindowEvent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&gt; 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public void handle(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WindowEvent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e) { //</a:t>
              </a:r>
              <a:r>
                <a:rPr lang="zh-CN" altLang="en-US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处理语句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}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}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}</a:t>
              </a:r>
              <a:endParaRPr lang="zh-CN" altLang="en-US" sz="1200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70D0C180-020C-42C7-9D38-E7651BEE4662}"/>
                </a:ext>
              </a:extLst>
            </p:cNvPr>
            <p:cNvSpPr/>
            <p:nvPr/>
          </p:nvSpPr>
          <p:spPr>
            <a:xfrm>
              <a:off x="1409090" y="2677751"/>
              <a:ext cx="1840138" cy="216369"/>
            </a:xfrm>
            <a:prstGeom prst="rect">
              <a:avLst/>
            </a:prstGeom>
            <a:solidFill>
              <a:srgbClr val="FF000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318889B-C425-4A53-9C5A-46149DE4A868}"/>
              </a:ext>
            </a:extLst>
          </p:cNvPr>
          <p:cNvGrpSpPr/>
          <p:nvPr/>
        </p:nvGrpSpPr>
        <p:grpSpPr>
          <a:xfrm>
            <a:off x="7014636" y="1758487"/>
            <a:ext cx="4601151" cy="2485038"/>
            <a:chOff x="7014636" y="1758487"/>
            <a:chExt cx="4601151" cy="2485038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D08528EB-C891-4B85-AF01-BD2F5574B007}"/>
                </a:ext>
              </a:extLst>
            </p:cNvPr>
            <p:cNvSpPr txBox="1"/>
            <p:nvPr/>
          </p:nvSpPr>
          <p:spPr>
            <a:xfrm>
              <a:off x="7014636" y="1758487"/>
              <a:ext cx="4601151" cy="248503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4">
                  <a:lumMod val="75000"/>
                </a:schemeClr>
              </a:solidFill>
              <a:prstDash val="solid"/>
            </a:ln>
          </p:spPr>
          <p:txBody>
            <a:bodyPr wrap="square" rtlCol="0" anchor="t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public class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HandleWindowEvent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extends Application 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public void start(Stage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primaryStage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) throws Exception 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//</a:t>
              </a:r>
              <a:r>
                <a:rPr lang="zh-CN" altLang="en-US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其它代码省略</a:t>
              </a:r>
              <a:endPara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primaryStage.setOnCloseRequest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(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        new    class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WindowEventHandlerClass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               implements   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EventHandler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&lt;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WindowEvent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&gt;( ) {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                       public void handle(</a:t>
              </a:r>
              <a:r>
                <a:rPr lang="en-US" altLang="zh-CN" sz="12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WindowEvent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e) { //</a:t>
              </a:r>
              <a:r>
                <a:rPr lang="zh-CN" altLang="en-US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处理语句</a:t>
              </a: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}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         }	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     );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    }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}</a:t>
              </a:r>
            </a:p>
            <a:p>
              <a:pPr>
                <a:lnSpc>
                  <a:spcPct val="120000"/>
                </a:lnSpc>
              </a:pPr>
              <a:endPara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126A1F7-7F5E-40A5-BE0F-294DF7B4E998}"/>
                </a:ext>
              </a:extLst>
            </p:cNvPr>
            <p:cNvSpPr/>
            <p:nvPr/>
          </p:nvSpPr>
          <p:spPr>
            <a:xfrm>
              <a:off x="8084219" y="2694797"/>
              <a:ext cx="2199124" cy="216369"/>
            </a:xfrm>
            <a:prstGeom prst="rect">
              <a:avLst/>
            </a:prstGeom>
            <a:solidFill>
              <a:srgbClr val="FF000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2123236B-C907-4593-9482-7C22E3F4B08A}"/>
                </a:ext>
              </a:extLst>
            </p:cNvPr>
            <p:cNvSpPr/>
            <p:nvPr/>
          </p:nvSpPr>
          <p:spPr>
            <a:xfrm>
              <a:off x="7913676" y="2930339"/>
              <a:ext cx="2965695" cy="216369"/>
            </a:xfrm>
            <a:prstGeom prst="rect">
              <a:avLst/>
            </a:prstGeom>
            <a:solidFill>
              <a:srgbClr val="FF000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0E90ADD-8423-4616-BB13-7623337BD019}"/>
              </a:ext>
            </a:extLst>
          </p:cNvPr>
          <p:cNvGrpSpPr/>
          <p:nvPr/>
        </p:nvGrpSpPr>
        <p:grpSpPr>
          <a:xfrm>
            <a:off x="4330617" y="2554537"/>
            <a:ext cx="2751241" cy="1050326"/>
            <a:chOff x="4330617" y="2554537"/>
            <a:chExt cx="2751241" cy="1050326"/>
          </a:xfrm>
        </p:grpSpPr>
        <p:sp>
          <p:nvSpPr>
            <p:cNvPr id="12" name="箭头: 右 11">
              <a:extLst>
                <a:ext uri="{FF2B5EF4-FFF2-40B4-BE49-F238E27FC236}">
                  <a16:creationId xmlns:a16="http://schemas.microsoft.com/office/drawing/2014/main" id="{A22F0DE2-DDEF-4041-BA47-D02DF364F57D}"/>
                </a:ext>
              </a:extLst>
            </p:cNvPr>
            <p:cNvSpPr/>
            <p:nvPr/>
          </p:nvSpPr>
          <p:spPr>
            <a:xfrm>
              <a:off x="5057540" y="2554537"/>
              <a:ext cx="1074199" cy="496887"/>
            </a:xfrm>
            <a:prstGeom prst="rightArrow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2F039AB6-649D-4125-BD76-D83648DFDC5A}"/>
                </a:ext>
              </a:extLst>
            </p:cNvPr>
            <p:cNvSpPr txBox="1"/>
            <p:nvPr/>
          </p:nvSpPr>
          <p:spPr>
            <a:xfrm>
              <a:off x="4330617" y="3081643"/>
              <a:ext cx="27512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把</a:t>
              </a:r>
              <a:r>
                <a:rPr lang="en-US" altLang="zh-CN" sz="1400" dirty="0" err="1">
                  <a:latin typeface="华文新魏" panose="02010800040101010101" pitchFamily="2" charset="-122"/>
                  <a:ea typeface="华文新魏" panose="02010800040101010101" pitchFamily="2" charset="-122"/>
                </a:rPr>
                <a:t>WindowEventHandlerClass</a:t>
              </a:r>
              <a:r>
                <a:rPr lang="zh-CN" altLang="en-US" sz="14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的</a:t>
              </a:r>
              <a:endPara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  <a:p>
              <a:r>
                <a:rPr lang="zh-CN" altLang="en-US" sz="14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完整声明写出，左边代码相当于</a:t>
              </a:r>
            </a:p>
          </p:txBody>
        </p:sp>
      </p:grp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FE1F35C-5225-4EE4-A347-84EE4B387657}"/>
              </a:ext>
            </a:extLst>
          </p:cNvPr>
          <p:cNvCxnSpPr>
            <a:cxnSpLocks/>
          </p:cNvCxnSpPr>
          <p:nvPr/>
        </p:nvCxnSpPr>
        <p:spPr>
          <a:xfrm>
            <a:off x="8021109" y="2783717"/>
            <a:ext cx="232438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F22B521C-805A-45F8-A326-91BE6C9B89B8}"/>
              </a:ext>
            </a:extLst>
          </p:cNvPr>
          <p:cNvCxnSpPr>
            <a:cxnSpLocks/>
          </p:cNvCxnSpPr>
          <p:nvPr/>
        </p:nvCxnSpPr>
        <p:spPr>
          <a:xfrm>
            <a:off x="7853030" y="3014969"/>
            <a:ext cx="8782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CED8BB2E-4E9F-4EBD-B759-DA13DFAE36A7}"/>
              </a:ext>
            </a:extLst>
          </p:cNvPr>
          <p:cNvSpPr txBox="1"/>
          <p:nvPr/>
        </p:nvSpPr>
        <p:spPr>
          <a:xfrm>
            <a:off x="6323971" y="4761934"/>
            <a:ext cx="4601151" cy="20651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public class </a:t>
            </a:r>
            <a:r>
              <a:rPr lang="en-US" altLang="zh-CN" sz="12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HandleWindowEvent</a:t>
            </a: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 extends Application {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public void start(Stage </a:t>
            </a:r>
            <a:r>
              <a:rPr lang="en-US" altLang="zh-CN" sz="12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</a:t>
            </a: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) throws Exception {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//</a:t>
            </a:r>
            <a:r>
              <a:rPr lang="zh-CN" altLang="en-US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其它代码省略</a:t>
            </a:r>
            <a:endParaRPr lang="en-US" altLang="zh-CN" sz="12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2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primaryStage.setOnCloseRequest</a:t>
            </a: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  </a:t>
            </a:r>
            <a:r>
              <a:rPr lang="en-US" altLang="zh-CN" sz="12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new  </a:t>
            </a:r>
            <a:r>
              <a:rPr lang="en-US" altLang="zh-CN" sz="12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EventHandler</a:t>
            </a:r>
            <a:r>
              <a:rPr lang="en-US" altLang="zh-CN" sz="12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&lt;</a:t>
            </a:r>
            <a:r>
              <a:rPr lang="en-US" altLang="zh-CN" sz="12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2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&gt;( ) {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        public void handle(</a:t>
            </a:r>
            <a:r>
              <a:rPr lang="en-US" altLang="zh-CN" sz="12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2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e) { //</a:t>
            </a:r>
            <a:r>
              <a:rPr lang="zh-CN" altLang="en-US" sz="12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处理语句</a:t>
            </a:r>
            <a:r>
              <a:rPr lang="en-US" altLang="zh-CN" sz="12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  }	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);</a:t>
            </a: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pPr>
              <a:lnSpc>
                <a:spcPct val="120000"/>
              </a:lnSpc>
            </a:pPr>
            <a:endParaRPr lang="en-US" altLang="zh-CN" sz="15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0" name="箭头: 下 19">
            <a:extLst>
              <a:ext uri="{FF2B5EF4-FFF2-40B4-BE49-F238E27FC236}">
                <a16:creationId xmlns:a16="http://schemas.microsoft.com/office/drawing/2014/main" id="{B6121EF3-59C7-4142-B78F-7BA3B20D658C}"/>
              </a:ext>
            </a:extLst>
          </p:cNvPr>
          <p:cNvSpPr/>
          <p:nvPr/>
        </p:nvSpPr>
        <p:spPr>
          <a:xfrm>
            <a:off x="6866856" y="4159319"/>
            <a:ext cx="587075" cy="686822"/>
          </a:xfrm>
          <a:prstGeom prst="downArrow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标注 14">
            <a:extLst>
              <a:ext uri="{FF2B5EF4-FFF2-40B4-BE49-F238E27FC236}">
                <a16:creationId xmlns:a16="http://schemas.microsoft.com/office/drawing/2014/main" id="{F53E9AC4-B82A-47B8-86EC-283C5F0F7EE9}"/>
              </a:ext>
            </a:extLst>
          </p:cNvPr>
          <p:cNvSpPr/>
          <p:nvPr/>
        </p:nvSpPr>
        <p:spPr>
          <a:xfrm>
            <a:off x="266250" y="4366650"/>
            <a:ext cx="5039440" cy="1492233"/>
          </a:xfrm>
          <a:prstGeom prst="wedgeRoundRectCallout">
            <a:avLst>
              <a:gd name="adj1" fmla="val 83024"/>
              <a:gd name="adj2" fmla="val -42992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WindowEventHandlerClass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这个类名其实不重要，重要的是需要实现</a:t>
            </a:r>
            <a:r>
              <a:rPr lang="en-US" altLang="zh-CN" sz="14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EventHandler</a:t>
            </a:r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&lt;</a:t>
            </a:r>
            <a:r>
              <a:rPr lang="en-US" altLang="zh-CN" sz="14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&gt;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接口，因此想去掉类名，这就是匿名内部类。但</a:t>
            </a:r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new 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后面必须有一个类型名，就用这个类所实现的接口名作为匿名内部类的类名。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94250932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0" grpId="0" animBg="1"/>
      <p:bldP spid="2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匿名内部类：没有名字的内部类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9410" y="1160780"/>
            <a:ext cx="11741785" cy="3970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匿名内部类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可以简化编程。简化时使用匿名内部类的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父类或者接口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代替匿名内部类。</a:t>
            </a: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15.4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1B60B1-36C6-4C01-834B-60F5CABBA3EF}"/>
              </a:ext>
            </a:extLst>
          </p:cNvPr>
          <p:cNvSpPr txBox="1"/>
          <p:nvPr/>
        </p:nvSpPr>
        <p:spPr>
          <a:xfrm>
            <a:off x="1744507" y="5131098"/>
            <a:ext cx="9189382" cy="15608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new 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EventHandler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&lt;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&gt;( ){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public void handle(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e){    //</a:t>
            </a:r>
            <a:r>
              <a:rPr lang="zh-CN" altLang="en-US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事件处理语句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zh-CN" altLang="en-US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实例化一个实现了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EventHandler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&lt;</a:t>
            </a:r>
            <a:r>
              <a:rPr lang="en-US" altLang="zh-CN" sz="15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&gt;</a:t>
            </a:r>
            <a:r>
              <a:rPr lang="zh-CN" altLang="en-US" sz="1500" dirty="0">
                <a:latin typeface="华文新魏" panose="02010800040101010101" pitchFamily="2" charset="-122"/>
                <a:ea typeface="华文新魏" panose="02010800040101010101" pitchFamily="2" charset="-122"/>
              </a:rPr>
              <a:t>接口的匿名内部类对象，作为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setOnCloseRequest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方法的实参</a:t>
            </a:r>
            <a:endParaRPr lang="en-US" altLang="zh-CN" sz="15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FF2C2B3-6944-4F6F-A097-23DC8AF2ACCE}"/>
              </a:ext>
            </a:extLst>
          </p:cNvPr>
          <p:cNvSpPr txBox="1"/>
          <p:nvPr/>
        </p:nvSpPr>
        <p:spPr>
          <a:xfrm>
            <a:off x="324269" y="1817841"/>
            <a:ext cx="4880029" cy="29033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public class 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HandleWindowEvent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extends Application {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public void start(Stage 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) throws Exception {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//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其它代码省略</a:t>
            </a:r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primaryStage.setOnCloseRequest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new 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WindowEventHandlerClass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( ) );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}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class 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WindowEventHandlerClass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implements 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EventHandler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&lt;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&gt; {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public void handle(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e) { //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处理语句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}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0DB9A61-6463-4503-8858-D4F1E2DD9A29}"/>
              </a:ext>
            </a:extLst>
          </p:cNvPr>
          <p:cNvSpPr txBox="1"/>
          <p:nvPr/>
        </p:nvSpPr>
        <p:spPr>
          <a:xfrm>
            <a:off x="6747741" y="1850256"/>
            <a:ext cx="5119990" cy="28708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public class 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HandleWindowEvent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extends Application {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public void start(Stage 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) throws Exception {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//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其它代码省略</a:t>
            </a:r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400" dirty="0" err="1">
                <a:latin typeface="华文新魏" panose="02010800040101010101" pitchFamily="2" charset="-122"/>
                <a:ea typeface="华文新魏" panose="02010800040101010101" pitchFamily="2" charset="-122"/>
              </a:rPr>
              <a:t>primaryStage.setOnCloseRequest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new  </a:t>
            </a:r>
            <a:r>
              <a:rPr lang="en-US" altLang="zh-CN" sz="14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EventHandler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&lt;</a:t>
            </a:r>
            <a:r>
              <a:rPr lang="en-US" altLang="zh-CN" sz="14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&gt;( ) {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public void handle(</a:t>
            </a:r>
            <a:r>
              <a:rPr lang="en-US" altLang="zh-CN" sz="14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WindowEvent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e) { //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处理语句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}	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);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new</a:t>
            </a:r>
            <a:r>
              <a:rPr lang="zh-CN" altLang="en-US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一个内部匿名类对象时，</a:t>
            </a:r>
            <a:r>
              <a:rPr lang="en-US" altLang="zh-CN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new </a:t>
            </a:r>
            <a:r>
              <a:rPr lang="zh-CN" altLang="en-US" sz="15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后面直接用这个匿名内部类的父类或者所实现接口作为类型</a:t>
            </a:r>
            <a:endParaRPr lang="en-US" altLang="zh-CN" sz="1500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14D4AC43-538A-4AAD-B12E-A80B8D4E60F5}"/>
              </a:ext>
            </a:extLst>
          </p:cNvPr>
          <p:cNvSpPr/>
          <p:nvPr/>
        </p:nvSpPr>
        <p:spPr>
          <a:xfrm rot="16200000">
            <a:off x="5802463" y="2926082"/>
            <a:ext cx="587075" cy="686822"/>
          </a:xfrm>
          <a:prstGeom prst="downArrow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868136"/>
      </p:ext>
    </p:extLst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0000" lnSpcReduction="20000"/>
          </a:bodyPr>
          <a:lstStyle/>
          <a:p>
            <a:pPr eaLnBrk="1" hangingPunct="1"/>
            <a:r>
              <a:rPr lang="zh-CN" altLang="en-US" dirty="0"/>
              <a:t>引言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0550" y="2012950"/>
            <a:ext cx="3995420" cy="153543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98005" y="2012950"/>
            <a:ext cx="4032250" cy="1680210"/>
          </a:xfrm>
          <a:prstGeom prst="rect">
            <a:avLst/>
          </a:prstGeom>
        </p:spPr>
      </p:pic>
      <p:sp>
        <p:nvSpPr>
          <p:cNvPr id="9" name="右箭头 8"/>
          <p:cNvSpPr/>
          <p:nvPr/>
        </p:nvSpPr>
        <p:spPr>
          <a:xfrm>
            <a:off x="4482465" y="2635885"/>
            <a:ext cx="2575560" cy="414020"/>
          </a:xfrm>
          <a:prstGeom prst="rightArrow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85970" y="2175510"/>
            <a:ext cx="21609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点击按钮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15670" y="3808096"/>
            <a:ext cx="10014585" cy="2092960"/>
          </a:xfrm>
          <a:prstGeom prst="rect">
            <a:avLst/>
          </a:prstGeom>
        </p:spPr>
      </p:pic>
      <p:sp>
        <p:nvSpPr>
          <p:cNvPr id="12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15.1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FD1D229-6A47-446E-BAF6-176F133D6EEE}"/>
              </a:ext>
            </a:extLst>
          </p:cNvPr>
          <p:cNvSpPr txBox="1"/>
          <p:nvPr/>
        </p:nvSpPr>
        <p:spPr>
          <a:xfrm>
            <a:off x="2958654" y="6160772"/>
            <a:ext cx="5955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一个事件处理器 处理 事件源对象 触发的一个事件。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事件处理器是实现了事件处理接口的类的实例，也是对象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A3370D6-165D-4767-A599-10456016BF4B}"/>
              </a:ext>
            </a:extLst>
          </p:cNvPr>
          <p:cNvSpPr txBox="1"/>
          <p:nvPr/>
        </p:nvSpPr>
        <p:spPr>
          <a:xfrm>
            <a:off x="257703" y="1231363"/>
            <a:ext cx="11676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GUI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应用程序是基于事件驱动的：用户点击界面控件后引发事件，事件由事件处理器（应用程序代码）进行处理。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程序是通过事件的不断产生往前运行。</a:t>
            </a:r>
          </a:p>
        </p:txBody>
      </p:sp>
    </p:spTree>
  </p:cSld>
  <p:clrMapOvr>
    <a:masterClrMapping/>
  </p:clrMapOvr>
  <p:transition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匿名内部类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9410" y="1160780"/>
            <a:ext cx="11741785" cy="556703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匿名内部类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可以简化编程。简化时使用匿名内部类的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父类或者所实现接口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代替匿名内部类名字，作为</a:t>
            </a:r>
            <a:r>
              <a:rPr lang="en-US" altLang="zh-CN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new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后面的类型。</a:t>
            </a: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匿名内部类总是使用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父类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的无参构造方法产生实例，对于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接口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使用</a:t>
            </a:r>
            <a:r>
              <a:rPr lang="en-US" altLang="zh-CN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Object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（ ）。</a:t>
            </a: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匿名内部类必须实现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父类或者接口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的所有抽象方法。事件处理接口通常只有</a:t>
            </a:r>
            <a:r>
              <a:rPr lang="en-US" altLang="zh-CN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个方法。</a:t>
            </a:r>
            <a:endParaRPr lang="en-US" altLang="zh-CN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一个匿名内部类被编译成</a:t>
            </a:r>
            <a:r>
              <a:rPr lang="en-US" altLang="zh-CN" sz="2400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OuterClassName$n.class</a:t>
            </a:r>
            <a:r>
              <a:rPr lang="en-US" altLang="zh-CN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,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如</a:t>
            </a:r>
            <a:r>
              <a:rPr lang="en-US" altLang="zh-CN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Test$1.class, Test$2.class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见教材第</a:t>
            </a:r>
            <a:r>
              <a:rPr lang="en-US" altLang="zh-CN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15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章程序清单</a:t>
            </a:r>
            <a:r>
              <a:rPr lang="en-US" altLang="zh-CN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15-4</a:t>
            </a: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15.4</a:t>
            </a: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50389" y="2312827"/>
            <a:ext cx="7572375" cy="202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BBE2D98-0B25-4D5A-9CC3-1E8B63FF28CD}"/>
              </a:ext>
            </a:extLst>
          </p:cNvPr>
          <p:cNvSpPr/>
          <p:nvPr/>
        </p:nvSpPr>
        <p:spPr>
          <a:xfrm>
            <a:off x="2299315" y="2813189"/>
            <a:ext cx="3116063" cy="28408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386441F-0430-4DE3-951A-DB65CC66CD35}"/>
              </a:ext>
            </a:extLst>
          </p:cNvPr>
          <p:cNvSpPr/>
          <p:nvPr/>
        </p:nvSpPr>
        <p:spPr>
          <a:xfrm>
            <a:off x="5449190" y="2813189"/>
            <a:ext cx="284085" cy="284086"/>
          </a:xfrm>
          <a:prstGeom prst="rect">
            <a:avLst/>
          </a:prstGeom>
          <a:noFill/>
          <a:ln w="317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0123389"/>
      </p:ext>
    </p:extLst>
  </p:cSld>
  <p:clrMapOvr>
    <a:masterClrMapping/>
  </p:clrMapOvr>
  <p:transition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184" y="3502389"/>
            <a:ext cx="11479212" cy="3408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文本框 2"/>
          <p:cNvSpPr txBox="1"/>
          <p:nvPr/>
        </p:nvSpPr>
        <p:spPr>
          <a:xfrm>
            <a:off x="183564" y="1125610"/>
            <a:ext cx="11741785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表达式可以进一步简化事件处理的程序编写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编译器会将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lamda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表达式看待为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匿名内部类对象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，将这个对象理解为实现了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EventHandler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&lt;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ActionEvent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&gt;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接口的实例。下面例子中因为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EventHandler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接口定义了参数为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ActionEvent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类型的方法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handler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，因此编译器可以推断参数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e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的类型为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ActionEvent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，并且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e-&gt;{ }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中右边的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{ }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就是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handel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方法方法体。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EventHandler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接口只有一个方法，只有一个方法的接口称为功能接口（函数式接口），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每个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表达式都能隐式地赋值给函数式接口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lamda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表达式中的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{ }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就是函数式接口中接口方法的方法体。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圆角矩形标注 14">
            <a:extLst>
              <a:ext uri="{FF2B5EF4-FFF2-40B4-BE49-F238E27FC236}">
                <a16:creationId xmlns:a16="http://schemas.microsoft.com/office/drawing/2014/main" id="{BA13C15D-F86D-4550-9B26-CA4869CFBE1B}"/>
              </a:ext>
            </a:extLst>
          </p:cNvPr>
          <p:cNvSpPr/>
          <p:nvPr/>
        </p:nvSpPr>
        <p:spPr>
          <a:xfrm>
            <a:off x="7623757" y="4867012"/>
            <a:ext cx="3942429" cy="679116"/>
          </a:xfrm>
          <a:prstGeom prst="wedgeRoundRectCallout">
            <a:avLst>
              <a:gd name="adj1" fmla="val -11646"/>
              <a:gd name="adj2" fmla="val -134581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e-&gt;{ //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事件处理代码</a:t>
            </a:r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}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是一个</a:t>
            </a:r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lambda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表达式，相当于匿名内部类的实例，传给</a:t>
            </a:r>
            <a:r>
              <a:rPr lang="en-US" altLang="zh-CN" sz="14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setOnAction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方法，绑定到事件源对象</a:t>
            </a:r>
            <a:r>
              <a:rPr lang="en-US" altLang="zh-CN" sz="14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btEnlarge</a:t>
            </a:r>
            <a:endParaRPr lang="zh-CN" altLang="en-US" sz="1400" dirty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2029259"/>
      </p:ext>
    </p:extLst>
  </p:cSld>
  <p:clrMapOvr>
    <a:masterClrMapping/>
  </p:clrMapOvr>
  <p:transition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9410" y="1160780"/>
            <a:ext cx="11741785" cy="5450377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表达式本质上更像匿名函数。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里规定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表达式只能赋值给函数式接口。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表达式的语法为：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type1 para1, …, 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typen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paran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)-&gt;expression 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或者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type1 para1, …, 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typen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paran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)-&gt;{ 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一条或多条语句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}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当把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表达式赋值给函数式接口时，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Lambda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表达式的参数的类型是可以推断的；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如果只有一个参数，则可以省略圆括弧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。从而使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表达式简化为：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457200" lvl="2">
              <a:lnSpc>
                <a:spcPct val="150000"/>
              </a:lnSpc>
            </a:pP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		e-&gt;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处理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e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expression 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或者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457200" lvl="2">
              <a:lnSpc>
                <a:spcPct val="150000"/>
              </a:lnSpc>
            </a:pP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		e-&gt;{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处理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e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statements; }</a:t>
            </a: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sp>
        <p:nvSpPr>
          <p:cNvPr id="4097" name="Rectangle 1"/>
          <p:cNvSpPr>
            <a:spLocks noChangeArrowheads="1"/>
          </p:cNvSpPr>
          <p:nvPr/>
        </p:nvSpPr>
        <p:spPr bwMode="auto">
          <a:xfrm>
            <a:off x="7181297" y="1758487"/>
            <a:ext cx="4794803" cy="1449094"/>
          </a:xfrm>
          <a:prstGeom prst="rect">
            <a:avLst/>
          </a:prstGeom>
          <a:solidFill>
            <a:srgbClr val="F5F5F5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(int a, int b) -&gt; { return a + b; } 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() -&gt; System.out.println("Hello World")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(String s) -&gt; { System.out.println(s); }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() -&gt; 42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() -&gt; { return 3.1415 </a:t>
            </a:r>
            <a:r>
              <a:rPr lang="en-US" altLang="zh-CN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;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}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4247741"/>
      </p:ext>
    </p:extLst>
  </p:cSld>
  <p:clrMapOvr>
    <a:masterClrMapping/>
  </p:clrMapOvr>
  <p:transition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0" y="1169572"/>
            <a:ext cx="12010292" cy="34542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表达式的结构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一个 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表达式可以有零个或多个参数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参数的类型既可以明确声明，也可以根据上下文来推断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。例如：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int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a)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与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(a)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效果相同（当可以推断类型时）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所有参数需包含在圆括号内，参数之间用逗号相隔。例如：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(a, b) 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或 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int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a, 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int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b) 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或 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(String a, </a:t>
            </a: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int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b, float c)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空圆括号代表参数集为空。例如：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() -&gt; 42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当只有一个参数，且其类型可推导时，圆括号（）可省略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。例如：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a -&gt; {return a*a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；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}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表达式的主体可以是表达式或者是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block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，如果是表达式，不能有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{}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；如果是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block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，则必须加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{ }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</p:spTree>
    <p:extLst>
      <p:ext uri="{BB962C8B-B14F-4D97-AF65-F5344CB8AC3E}">
        <p14:creationId xmlns:p14="http://schemas.microsoft.com/office/powerpoint/2010/main" val="914247741"/>
      </p:ext>
    </p:extLst>
  </p:cSld>
  <p:clrMapOvr>
    <a:masterClrMapping/>
  </p:clrMapOvr>
  <p:transition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0" y="1169572"/>
            <a:ext cx="12010292" cy="47062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每个 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表达式都能隐式地赋值给函数式接口</a:t>
            </a:r>
            <a:endParaRPr lang="en-US" altLang="zh-CN" sz="20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Runnable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接口就是函数式接口，里面定义接口方法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void run( )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，我们可以通过 </a:t>
            </a:r>
            <a:r>
              <a:rPr lang="en-US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表达式创建一个接口实例 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上面语句的含义是：将一个实现了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Runnable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接口的类的实例赋值给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Runnable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接口引用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r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Lambda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表达式的主体就是接口方法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void run( )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的具体实现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当不是显式赋值给函数式接口时，编译器会自动解释这种转化：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在上面的代码中，编译器会自动推断：根据线程类的构造函数签名 </a:t>
            </a:r>
            <a:r>
              <a:rPr lang="en-US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public Thread(</a:t>
            </a:r>
            <a:r>
              <a:rPr lang="en-US" altLang="en-US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Runnable</a:t>
            </a:r>
            <a:r>
              <a:rPr lang="en-US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r) { }，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将该 </a:t>
            </a:r>
            <a:r>
              <a:rPr lang="en-US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表达式赋给 </a:t>
            </a:r>
            <a:r>
              <a:rPr lang="en-US" altLang="en-US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Runnable</a:t>
            </a:r>
            <a:r>
              <a:rPr lang="en-US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接口。</a:t>
            </a:r>
            <a:endParaRPr lang="en-US" altLang="zh-CN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1648651" y="2192541"/>
            <a:ext cx="7702062" cy="341099"/>
          </a:xfrm>
          <a:prstGeom prst="rect">
            <a:avLst/>
          </a:prstGeom>
          <a:solidFill>
            <a:srgbClr val="F5F5F5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Runnable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r = (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) -&gt; System.out.println("hello world");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</a:t>
            </a: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1384882" y="3955443"/>
            <a:ext cx="7965831" cy="895097"/>
          </a:xfrm>
          <a:prstGeom prst="rect">
            <a:avLst/>
          </a:prstGeom>
          <a:solidFill>
            <a:srgbClr val="F5F5F5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zh-CN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new Thread( </a:t>
            </a:r>
            <a:endParaRPr lang="en-US" altLang="zh-CN" dirty="0">
              <a:solidFill>
                <a:srgbClr val="333333"/>
              </a:solidFill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</a:t>
            </a:r>
            <a:r>
              <a:rPr lang="zh-CN" altLang="zh-CN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() -&gt; System.out.println("hello world") </a:t>
            </a:r>
            <a:endParaRPr lang="en-US" altLang="zh-CN" dirty="0">
              <a:solidFill>
                <a:srgbClr val="333333"/>
              </a:solidFill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zh-CN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).start(); </a:t>
            </a:r>
          </a:p>
        </p:txBody>
      </p:sp>
    </p:spTree>
    <p:extLst>
      <p:ext uri="{BB962C8B-B14F-4D97-AF65-F5344CB8AC3E}">
        <p14:creationId xmlns:p14="http://schemas.microsoft.com/office/powerpoint/2010/main" val="914247741"/>
      </p:ext>
    </p:extLst>
  </p:cSld>
  <p:clrMapOvr>
    <a:masterClrMapping/>
  </p:clrMapOvr>
  <p:transition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0" y="1169572"/>
            <a:ext cx="12010292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函数式接口定义好后，我们可以在 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API 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中使用它，同时利用 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表达式。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170329" y="1748117"/>
            <a:ext cx="8667437" cy="4988525"/>
          </a:xfrm>
          <a:prstGeom prst="rect">
            <a:avLst/>
          </a:prstGeom>
          <a:solidFill>
            <a:srgbClr val="F5F5F5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//</a:t>
            </a:r>
            <a:r>
              <a:rPr kumimoji="0" 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定义一个函数式接口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public interface WorkerInterface {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public void doSomeWork();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}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public class WorkerInterfaceTest {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public static void exec(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WorkerInterface worker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) {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worker.doSomeWork();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}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public static void main(String [] args) {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//invoke doSomeWork using Annonymous class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exec(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new WorkerInterface() {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	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@Override public void doSomeWork() {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	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System.out.println("Worker invoked using Anonymous class"); }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}</a:t>
            </a:r>
            <a:r>
              <a: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);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//invoke doSomeWork using Lambda </a:t>
            </a:r>
            <a:r>
              <a:rPr lang="zh-CN" altLang="zh-CN" sz="1600" dirty="0">
                <a:solidFill>
                  <a:srgbClr val="337AB7"/>
                </a:solidFill>
                <a:latin typeface="华文新魏" pitchFamily="2" charset="-122"/>
                <a:ea typeface="华文新魏" pitchFamily="2" charset="-122"/>
                <a:hlinkClick r:id="rId2" tooltip="expres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express</a:t>
            </a:r>
            <a:r>
              <a:rPr lang="zh-CN" altLang="zh-CN" sz="1600" dirty="0">
                <a:solidFill>
                  <a:srgbClr val="337AB7"/>
                </a:solidFill>
                <a:latin typeface="华文新魏" pitchFamily="2" charset="-122"/>
                <a:ea typeface="华文新魏" pitchFamily="2" charset="-122"/>
              </a:rPr>
              <a:t>ion </a:t>
            </a:r>
            <a:endParaRPr lang="en-US" altLang="zh-CN" sz="1600" dirty="0">
              <a:solidFill>
                <a:srgbClr val="337AB7"/>
              </a:solidFill>
              <a:latin typeface="华文新魏" pitchFamily="2" charset="-122"/>
              <a:ea typeface="华文新魏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exec(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() -&gt; System.out.println("Worker invoked using Lambda expression")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);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}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}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</a:t>
            </a:r>
          </a:p>
        </p:txBody>
      </p:sp>
      <p:sp>
        <p:nvSpPr>
          <p:cNvPr id="6" name="圆角矩形标注 14">
            <a:extLst>
              <a:ext uri="{FF2B5EF4-FFF2-40B4-BE49-F238E27FC236}">
                <a16:creationId xmlns:a16="http://schemas.microsoft.com/office/drawing/2014/main" id="{8EF38FD7-8F46-452B-8914-69389547B941}"/>
              </a:ext>
            </a:extLst>
          </p:cNvPr>
          <p:cNvSpPr/>
          <p:nvPr/>
        </p:nvSpPr>
        <p:spPr>
          <a:xfrm>
            <a:off x="6779834" y="4470550"/>
            <a:ext cx="4106032" cy="519812"/>
          </a:xfrm>
          <a:prstGeom prst="wedgeRoundRectCallout">
            <a:avLst>
              <a:gd name="adj1" fmla="val -67366"/>
              <a:gd name="adj2" fmla="val 38203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new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一个实现了</a:t>
            </a:r>
            <a:r>
              <a:rPr lang="zh-CN" altLang="zh-CN" sz="14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WorkerInterface</a:t>
            </a:r>
            <a:r>
              <a:rPr lang="zh-CN" altLang="en-US" sz="14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接口的匿名类对象传入</a:t>
            </a:r>
            <a:r>
              <a:rPr lang="en-US" altLang="zh-CN" sz="14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exec</a:t>
            </a:r>
            <a:r>
              <a:rPr lang="zh-CN" altLang="en-US" sz="14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方法</a:t>
            </a:r>
            <a:endParaRPr lang="zh-CN" altLang="en-US" sz="1400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8" name="圆角矩形标注 14">
            <a:extLst>
              <a:ext uri="{FF2B5EF4-FFF2-40B4-BE49-F238E27FC236}">
                <a16:creationId xmlns:a16="http://schemas.microsoft.com/office/drawing/2014/main" id="{7A729DF7-22C5-44C8-9491-58DD30F2028B}"/>
              </a:ext>
            </a:extLst>
          </p:cNvPr>
          <p:cNvSpPr/>
          <p:nvPr/>
        </p:nvSpPr>
        <p:spPr>
          <a:xfrm>
            <a:off x="8085968" y="5343690"/>
            <a:ext cx="4106032" cy="519812"/>
          </a:xfrm>
          <a:prstGeom prst="wedgeRoundRectCallout">
            <a:avLst>
              <a:gd name="adj1" fmla="val -35799"/>
              <a:gd name="adj2" fmla="val 70652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将一个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Lambda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表达式</a:t>
            </a:r>
            <a:r>
              <a:rPr lang="zh-CN" altLang="en-US" sz="14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传入</a:t>
            </a:r>
            <a:r>
              <a:rPr lang="en-US" altLang="zh-CN" sz="14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exec</a:t>
            </a:r>
            <a:r>
              <a:rPr lang="zh-CN" altLang="en-US" sz="14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方法</a:t>
            </a:r>
            <a:endParaRPr lang="zh-CN" altLang="en-US" sz="1400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4247741"/>
      </p:ext>
    </p:extLst>
  </p:cSld>
  <p:clrMapOvr>
    <a:masterClrMapping/>
  </p:clrMapOvr>
  <p:transition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sp>
        <p:nvSpPr>
          <p:cNvPr id="5" name="矩形 4"/>
          <p:cNvSpPr/>
          <p:nvPr/>
        </p:nvSpPr>
        <p:spPr>
          <a:xfrm>
            <a:off x="852854" y="1221444"/>
            <a:ext cx="10902461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public class </a:t>
            </a:r>
            <a:r>
              <a:rPr lang="en-US" altLang="zh-CN" sz="1600" b="1" dirty="0" err="1">
                <a:latin typeface="华文新魏" pitchFamily="2" charset="-122"/>
                <a:ea typeface="华文新魏" pitchFamily="2" charset="-122"/>
              </a:rPr>
              <a:t>LamdaHandlerDemo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 extends Application{</a:t>
            </a:r>
            <a:endParaRPr lang="zh-CN" altLang="en-US" sz="1600" dirty="0">
              <a:latin typeface="华文新魏" pitchFamily="2" charset="-122"/>
              <a:ea typeface="华文新魏" pitchFamily="2" charset="-122"/>
            </a:endParaRP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@Override</a:t>
            </a:r>
          </a:p>
          <a:p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	public void start(Stage </a:t>
            </a:r>
            <a:r>
              <a:rPr lang="en-US" altLang="zh-CN" sz="1600" b="1" dirty="0" err="1">
                <a:latin typeface="华文新魏" pitchFamily="2" charset="-122"/>
                <a:ea typeface="华文新魏" pitchFamily="2" charset="-122"/>
              </a:rPr>
              <a:t>primaryStage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) throws Exception {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HBox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 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hBox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 = 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new </a:t>
            </a:r>
            <a:r>
              <a:rPr lang="en-US" altLang="zh-CN" sz="1600" b="1" dirty="0" err="1">
                <a:latin typeface="华文新魏" pitchFamily="2" charset="-122"/>
                <a:ea typeface="华文新魏" pitchFamily="2" charset="-122"/>
              </a:rPr>
              <a:t>HBox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();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hBox.setSpacing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(10.0);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hBox.setAlignment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Pos.</a:t>
            </a:r>
            <a:r>
              <a:rPr lang="en-US" altLang="zh-CN" sz="1600" b="1" dirty="0" err="1">
                <a:latin typeface="华文新魏" pitchFamily="2" charset="-122"/>
                <a:ea typeface="华文新魏" pitchFamily="2" charset="-122"/>
              </a:rPr>
              <a:t>CENTER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Button </a:t>
            </a:r>
            <a:r>
              <a:rPr lang="en-US" altLang="zh-CN" sz="1600" dirty="0" err="1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btNew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 = 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new Button("New");Button </a:t>
            </a:r>
            <a:r>
              <a:rPr lang="en-US" altLang="zh-CN" sz="1600" b="1" dirty="0" err="1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btOPen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 = new Button("Open");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Button </a:t>
            </a:r>
            <a:r>
              <a:rPr lang="en-US" altLang="zh-CN" sz="1600" dirty="0" err="1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btSave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 = 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new Button("Save");Button </a:t>
            </a:r>
            <a:r>
              <a:rPr lang="en-US" altLang="zh-CN" sz="1600" b="1" dirty="0" err="1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btPrint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 = new Button("Print");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hBox.getChildren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().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addAll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btNew,btOPen,btSave,btPrint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);</a:t>
            </a:r>
          </a:p>
          <a:p>
            <a:endParaRPr lang="zh-CN" altLang="en-US" sz="1600" dirty="0">
              <a:latin typeface="华文新魏" pitchFamily="2" charset="-122"/>
              <a:ea typeface="华文新魏" pitchFamily="2" charset="-122"/>
            </a:endParaRP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btNew.setOnAction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 </a:t>
            </a:r>
            <a:r>
              <a:rPr lang="en-US" altLang="zh-CN" sz="16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(</a:t>
            </a:r>
            <a:r>
              <a:rPr lang="en-US" altLang="zh-CN" sz="1600" dirty="0" err="1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ActionEvent</a:t>
            </a:r>
            <a:r>
              <a:rPr lang="en-US" altLang="zh-CN" sz="16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 e)-&gt;{ System.</a:t>
            </a:r>
            <a:r>
              <a:rPr lang="en-US" altLang="zh-CN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out.println("Process New"); } 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btOPen.setOnAction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 </a:t>
            </a:r>
            <a:r>
              <a:rPr lang="en-US" altLang="zh-CN" sz="16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(e)-&gt;{System.</a:t>
            </a:r>
            <a:r>
              <a:rPr lang="en-US" altLang="zh-CN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out.println("Process Open");} 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) ; 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btSave.setOnAction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 </a:t>
            </a:r>
            <a:r>
              <a:rPr lang="en-US" altLang="zh-CN" sz="16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e-&gt;{System.</a:t>
            </a:r>
            <a:r>
              <a:rPr lang="en-US" altLang="zh-CN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out.println("Process Save");} 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); </a:t>
            </a:r>
            <a:r>
              <a:rPr lang="en-US" altLang="zh-CN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//-&gt;</a:t>
            </a:r>
            <a:r>
              <a:rPr lang="zh-CN" altLang="en-US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右边是</a:t>
            </a:r>
            <a:r>
              <a:rPr lang="en-US" altLang="zh-CN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Statements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btPrint.setOnAction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 </a:t>
            </a:r>
            <a:r>
              <a:rPr lang="en-US" altLang="zh-CN" sz="16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e-&gt;System.</a:t>
            </a:r>
            <a:r>
              <a:rPr lang="en-US" altLang="zh-CN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out.println("Process Print") 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); </a:t>
            </a:r>
            <a:r>
              <a:rPr lang="en-US" altLang="zh-CN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//-&gt;</a:t>
            </a:r>
            <a:r>
              <a:rPr lang="zh-CN" altLang="en-US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右边是</a:t>
            </a:r>
            <a:r>
              <a:rPr lang="en-US" altLang="zh-CN" sz="1600" b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expression</a:t>
            </a:r>
          </a:p>
          <a:p>
            <a:endParaRPr lang="zh-CN" altLang="en-US" sz="1600" dirty="0">
              <a:latin typeface="华文新魏" pitchFamily="2" charset="-122"/>
              <a:ea typeface="华文新魏" pitchFamily="2" charset="-122"/>
            </a:endParaRP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Scene 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secen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 = </a:t>
            </a:r>
            <a:r>
              <a:rPr lang="en-US" altLang="zh-CN" sz="1600" b="1" dirty="0">
                <a:latin typeface="华文新魏" pitchFamily="2" charset="-122"/>
                <a:ea typeface="华文新魏" pitchFamily="2" charset="-122"/>
              </a:rPr>
              <a:t>new Scene(hBox,300,50);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primaryStage.setTitle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("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LamdaHandlerDemo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");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primaryStage.setScene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secen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	</a:t>
            </a:r>
            <a:r>
              <a:rPr lang="en-US" altLang="zh-CN" sz="1600" dirty="0" err="1">
                <a:latin typeface="华文新魏" pitchFamily="2" charset="-122"/>
                <a:ea typeface="华文新魏" pitchFamily="2" charset="-122"/>
              </a:rPr>
              <a:t>primaryStage.show</a:t>
            </a:r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();</a:t>
            </a: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	}</a:t>
            </a:r>
            <a:endParaRPr lang="zh-CN" altLang="en-US" sz="1600" dirty="0">
              <a:latin typeface="华文新魏" pitchFamily="2" charset="-122"/>
              <a:ea typeface="华文新魏" pitchFamily="2" charset="-122"/>
            </a:endParaRPr>
          </a:p>
          <a:p>
            <a:r>
              <a:rPr lang="en-US" altLang="zh-CN" sz="1600" dirty="0">
                <a:latin typeface="华文新魏" pitchFamily="2" charset="-122"/>
                <a:ea typeface="华文新魏" pitchFamily="2" charset="-122"/>
              </a:rPr>
              <a:t>}</a:t>
            </a:r>
            <a:endParaRPr lang="zh-CN" altLang="en-US" sz="1600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6" name="圆角矩形标注 14">
            <a:extLst>
              <a:ext uri="{FF2B5EF4-FFF2-40B4-BE49-F238E27FC236}">
                <a16:creationId xmlns:a16="http://schemas.microsoft.com/office/drawing/2014/main" id="{A01CA569-1DA8-4957-970F-95F2454277CA}"/>
              </a:ext>
            </a:extLst>
          </p:cNvPr>
          <p:cNvSpPr/>
          <p:nvPr/>
        </p:nvSpPr>
        <p:spPr>
          <a:xfrm>
            <a:off x="7463414" y="2029191"/>
            <a:ext cx="4106032" cy="519812"/>
          </a:xfrm>
          <a:prstGeom prst="wedgeRoundRectCallout">
            <a:avLst>
              <a:gd name="adj1" fmla="val -38610"/>
              <a:gd name="adj2" fmla="val 92855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创建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个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Button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对象，事件源对象</a:t>
            </a:r>
          </a:p>
        </p:txBody>
      </p:sp>
      <p:sp>
        <p:nvSpPr>
          <p:cNvPr id="8" name="圆角矩形标注 14">
            <a:extLst>
              <a:ext uri="{FF2B5EF4-FFF2-40B4-BE49-F238E27FC236}">
                <a16:creationId xmlns:a16="http://schemas.microsoft.com/office/drawing/2014/main" id="{E3DD4991-C885-4E25-93A5-63B02FA95F78}"/>
              </a:ext>
            </a:extLst>
          </p:cNvPr>
          <p:cNvSpPr/>
          <p:nvPr/>
        </p:nvSpPr>
        <p:spPr>
          <a:xfrm>
            <a:off x="7649283" y="5439696"/>
            <a:ext cx="4106032" cy="519812"/>
          </a:xfrm>
          <a:prstGeom prst="wedgeRoundRectCallout">
            <a:avLst>
              <a:gd name="adj1" fmla="val -38610"/>
              <a:gd name="adj2" fmla="val -190650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4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种方式注册事件处理器</a:t>
            </a:r>
          </a:p>
        </p:txBody>
      </p:sp>
    </p:spTree>
    <p:extLst>
      <p:ext uri="{BB962C8B-B14F-4D97-AF65-F5344CB8AC3E}">
        <p14:creationId xmlns:p14="http://schemas.microsoft.com/office/powerpoint/2010/main" val="914247741"/>
      </p:ext>
    </p:extLst>
  </p:cSld>
  <p:clrMapOvr>
    <a:masterClrMapping/>
  </p:clrMapOvr>
  <p:transition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0" y="1169572"/>
            <a:ext cx="12010292" cy="16158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神奇功能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计算给定数组中每个元素平方后的总和。请注意，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表达式只用一条语句就能达到此功能，这也是 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MapReduce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的一个初级例子。我们使用 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map()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给每个元素求平方，再使用 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reduce()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将所有元素计入一个数值：</a:t>
            </a:r>
            <a:endParaRPr lang="en-US" altLang="zh-CN" sz="16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java.util.stream.Stream 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接口包含许多有用的方法，能结合 </a:t>
            </a:r>
            <a:r>
              <a:rPr lang="en-US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表达式产生神奇的效果</a:t>
            </a:r>
            <a:r>
              <a:rPr lang="zh-CN" altLang="en-US" sz="1600" dirty="0"/>
              <a:t>。</a:t>
            </a:r>
            <a:endParaRPr lang="en-US" altLang="zh-CN" sz="16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sp>
        <p:nvSpPr>
          <p:cNvPr id="34817" name="Rectangle 1"/>
          <p:cNvSpPr>
            <a:spLocks noChangeArrowheads="1"/>
          </p:cNvSpPr>
          <p:nvPr/>
        </p:nvSpPr>
        <p:spPr bwMode="auto">
          <a:xfrm>
            <a:off x="369277" y="2922667"/>
            <a:ext cx="7746023" cy="3264976"/>
          </a:xfrm>
          <a:prstGeom prst="rect">
            <a:avLst/>
          </a:prstGeom>
          <a:solidFill>
            <a:srgbClr val="F5F5F5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//Old way: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List&lt;Integer&gt; list =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Arrays.asList(1,2,3,4,5,6,7);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int sum = 0;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for(Integer n : list) {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int x = n * n;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333333"/>
                </a:solidFill>
                <a:latin typeface="华文新魏" pitchFamily="2" charset="-122"/>
                <a:ea typeface="华文新魏" pitchFamily="2" charset="-122"/>
                <a:cs typeface="宋体" pitchFamily="2" charset="-122"/>
              </a:rPr>
              <a:t>	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sum = sum + x;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}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System.out.println(sum);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//New way: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List&lt;Integer&gt; list = Arrays.asList(1,2,3,4,5,6,7);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int sum = list.stream().map(x -&gt; x*x).reduce((x,y) -&gt; x + y).get(); 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华文新魏" pitchFamily="2" charset="-122"/>
              <a:ea typeface="华文新魏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System.out.println(sum);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新魏" pitchFamily="2" charset="-122"/>
                <a:ea typeface="华文新魏" pitchFamily="2" charset="-122"/>
                <a:cs typeface="宋体" pitchFamily="2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247741"/>
      </p:ext>
    </p:extLst>
  </p:cSld>
  <p:clrMapOvr>
    <a:masterClrMapping/>
  </p:clrMapOvr>
  <p:transition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0" y="1169572"/>
            <a:ext cx="12010292" cy="465704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 Lambda 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表达式的由来</a:t>
            </a: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中的一切都是对象（除了基本数据类型），即使数组也是一种对象，每个类创建的实例也是对象。在 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中定义的函数或方法不可能完全独立，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也不能将方法作为参数或返回一个方法给实例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。为此，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 8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增加了一个语言级的新特性，名为 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表达式。</a:t>
            </a:r>
            <a:endParaRPr lang="en-US" altLang="zh-CN" sz="16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在函数式编程语言中，函数是一等公民，它们可以独立存在，你可以将其赋值给一个变量，或将他们当做参数传给其他函数。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JavaScript 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是最典型的函数式编程语言（当然也是面向对象的）</a:t>
            </a:r>
            <a:r>
              <a:rPr lang="zh-CN" altLang="en-US" sz="1600" dirty="0"/>
              <a:t>。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函数式语言提供了一种强大的功能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闭包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。当一种编程语言支持函数返回类型为函数时，这种语言天然就支持闭包。</a:t>
            </a:r>
            <a:endParaRPr lang="en-US" altLang="zh-CN" sz="16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虽然不支持函数返回类型为函数，但可以用匿名内部类实现闭包，但这种闭包多了一个限制：要求捕获的的自由变量必须是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final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的。用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Lambda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表达式同样如此：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 Lambda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表达式捕获的自由变量必须是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final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endParaRPr lang="en-US" altLang="zh-CN" sz="16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为什么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里的闭包多了这个限制：在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的经典著作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《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hlinkClick r:id="rId2" tooltip="Effective Jav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Effective Java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》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《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  <a:hlinkClick r:id="rId3" tooltip="Java Concurrency in Practic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Java Concurrency in Practice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》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大神们这么解释：如果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闭包捕获的自由变量是非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final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的，会导致线程安全问题。</a:t>
            </a:r>
            <a:r>
              <a:rPr lang="zh-CN" altLang="en-US" dirty="0"/>
              <a:t> </a:t>
            </a:r>
            <a:r>
              <a:rPr lang="en-US" altLang="zh-CN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Python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和</a:t>
            </a:r>
            <a:r>
              <a:rPr lang="en-US" altLang="zh-CN" sz="1600" dirty="0" err="1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Javascript</a:t>
            </a:r>
            <a:r>
              <a:rPr lang="zh-CN" altLang="en-US" sz="16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则不用考虑这样的问题，所以它的闭包捕获的自由变量是可以任意修改的。</a:t>
            </a:r>
            <a:endParaRPr lang="en-US" altLang="zh-CN" sz="16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</p:spTree>
    <p:extLst>
      <p:ext uri="{BB962C8B-B14F-4D97-AF65-F5344CB8AC3E}">
        <p14:creationId xmlns:p14="http://schemas.microsoft.com/office/powerpoint/2010/main" val="914247741"/>
      </p:ext>
    </p:extLst>
  </p:cSld>
  <p:clrMapOvr>
    <a:masterClrMapping/>
  </p:clrMapOvr>
  <p:transition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0" y="1169572"/>
            <a:ext cx="12010292" cy="33619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闭包</a:t>
            </a:r>
            <a:r>
              <a:rPr lang="en-US" altLang="zh-CN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(Closure)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闭包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(Closure)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并不是一个新鲜的概念，很多函数式语言中都使用了闭包。例如在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JavaScript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中，当你在内嵌函数中使用外部函数作用域内的变量时，就是使用了闭包。用一个常用的类比来解释闭包和类（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）的关系：类是带函数的数据，闭包是带数据的函数。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zh-CN" altLang="en-US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闭包的本质：代码块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上下文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</p:spTree>
    <p:extLst>
      <p:ext uri="{BB962C8B-B14F-4D97-AF65-F5344CB8AC3E}">
        <p14:creationId xmlns:p14="http://schemas.microsoft.com/office/powerpoint/2010/main" val="2158590777"/>
      </p:ext>
    </p:extLst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引言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25107" y="1255220"/>
            <a:ext cx="11741785" cy="54872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JavaFX</a:t>
            </a: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对动作事件处理器（</a:t>
            </a:r>
            <a:r>
              <a:rPr lang="en-US" altLang="zh-CN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handler </a:t>
            </a: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）的要求：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"/>
            </a:pPr>
            <a:r>
              <a:rPr lang="en-US" altLang="zh-CN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handler</a:t>
            </a: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必须是实现了</a:t>
            </a:r>
            <a:r>
              <a:rPr lang="zh-CN" altLang="en-US" sz="2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EventHandler&lt;T extends Event&gt;</a:t>
            </a: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泛型接口的类的实例。接口定义了所有处理器的共同行为。&lt;T extends Event&gt; 表示 T 是一个Event 及其子类型。</a:t>
            </a:r>
            <a:r>
              <a:rPr lang="en-US" altLang="zh-CN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</a:t>
            </a: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是所有事件对象的祖先类。</a:t>
            </a:r>
            <a:endParaRPr lang="en-US" altLang="zh-CN" sz="2400" dirty="0">
              <a:solidFill>
                <a:srgbClr val="21537D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"/>
            </a:pPr>
            <a:r>
              <a:rPr lang="zh-CN" altLang="en-US" sz="20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即事件处理器必须实现</a:t>
            </a:r>
            <a:r>
              <a:rPr lang="zh-CN" altLang="en-US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EventHandler&lt;T extends Event&gt;</a:t>
            </a:r>
            <a:r>
              <a:rPr lang="zh-CN" altLang="en-US" sz="20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泛型接口</a:t>
            </a:r>
            <a:endParaRPr lang="zh-CN" altLang="en-US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"/>
            </a:pP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事件处理器 对象handler需要同事件源对象</a:t>
            </a:r>
            <a:r>
              <a:rPr lang="en-US" altLang="zh-CN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source</a:t>
            </a: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绑定起来即，一个事件源对象产生的事件应该由哪个事件处理器来处理，因为我们会有多个事件源对象（如</a:t>
            </a:r>
            <a:r>
              <a:rPr lang="en-US" altLang="zh-CN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Button</a:t>
            </a: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）和多个事件处理器。 </a:t>
            </a:r>
            <a:endParaRPr lang="en-US" altLang="zh-CN" sz="2400" dirty="0">
              <a:solidFill>
                <a:srgbClr val="21537D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"/>
            </a:pP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通过事件源对象source的setOnAction(handler)方法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2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source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.</a:t>
            </a: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setOnAction(</a:t>
            </a:r>
            <a:r>
              <a:rPr lang="zh-CN" altLang="en-US" sz="2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handler</a:t>
            </a:r>
            <a:r>
              <a:rPr lang="zh-CN" altLang="en-US" sz="2400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)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5" name="文本占位符 1"/>
          <p:cNvSpPr>
            <a:spLocks noGrp="1"/>
          </p:cNvSpPr>
          <p:nvPr/>
        </p:nvSpPr>
        <p:spPr bwMode="auto">
          <a:xfrm>
            <a:off x="-1" y="246840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15.1</a:t>
            </a:r>
          </a:p>
        </p:txBody>
      </p:sp>
    </p:spTree>
  </p:cSld>
  <p:clrMapOvr>
    <a:masterClrMapping/>
  </p:clrMapOvr>
  <p:transition>
    <p:push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0" y="1169572"/>
            <a:ext cx="12010292" cy="15152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闭包</a:t>
            </a:r>
            <a:r>
              <a:rPr lang="en-US" altLang="zh-CN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(Closure)</a:t>
            </a:r>
            <a:endParaRPr lang="zh-CN" altLang="en-US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闭包的本质：代码块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上下文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E9E1CAA-D6EC-4B8A-BF35-300444AC893E}"/>
              </a:ext>
            </a:extLst>
          </p:cNvPr>
          <p:cNvSpPr/>
          <p:nvPr/>
        </p:nvSpPr>
        <p:spPr>
          <a:xfrm>
            <a:off x="482279" y="2316375"/>
            <a:ext cx="9727042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br>
              <a:rPr lang="en-US" sz="1600" dirty="0"/>
            </a:br>
            <a:r>
              <a:rPr lang="en-US" dirty="0">
                <a:latin typeface="华文新魏" pitchFamily="2" charset="-122"/>
                <a:ea typeface="华文新魏" pitchFamily="2" charset="-122"/>
              </a:rPr>
              <a:t>function generator() {</a:t>
            </a: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	var i = 0;  //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被闭包捕获的自由变量</a:t>
            </a:r>
            <a:endParaRPr 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	return function() { //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返回一个嵌套匿名函数，使用了外部函数作用域里变量</a:t>
            </a:r>
            <a:r>
              <a:rPr lang="en-US" altLang="zh-CN" dirty="0" err="1">
                <a:latin typeface="华文新魏" pitchFamily="2" charset="-122"/>
                <a:ea typeface="华文新魏" pitchFamily="2" charset="-122"/>
              </a:rPr>
              <a:t>i</a:t>
            </a:r>
            <a:endParaRPr 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		return </a:t>
            </a:r>
            <a:r>
              <a:rPr lang="en-US" dirty="0" err="1">
                <a:latin typeface="华文新魏" pitchFamily="2" charset="-122"/>
                <a:ea typeface="华文新魏" pitchFamily="2" charset="-122"/>
              </a:rPr>
              <a:t>i</a:t>
            </a:r>
            <a:r>
              <a:rPr lang="en-US" dirty="0">
                <a:latin typeface="华文新魏" pitchFamily="2" charset="-122"/>
                <a:ea typeface="华文新魏" pitchFamily="2" charset="-122"/>
              </a:rPr>
              <a:t>++;</a:t>
            </a: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	};</a:t>
            </a: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}</a:t>
            </a: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gen1 = generator(); 	</a:t>
            </a:r>
            <a:r>
              <a:rPr lang="en-US" i="1" dirty="0">
                <a:latin typeface="华文新魏" pitchFamily="2" charset="-122"/>
                <a:ea typeface="华文新魏" pitchFamily="2" charset="-122"/>
              </a:rPr>
              <a:t>// </a:t>
            </a:r>
            <a:r>
              <a:rPr lang="zh-CN" altLang="en-US" i="1" dirty="0">
                <a:latin typeface="华文新魏" pitchFamily="2" charset="-122"/>
                <a:ea typeface="华文新魏" pitchFamily="2" charset="-122"/>
              </a:rPr>
              <a:t>得到一个自然数生成器，</a:t>
            </a:r>
            <a:r>
              <a:rPr lang="en-US" altLang="zh-CN" i="1" dirty="0">
                <a:latin typeface="华文新魏" pitchFamily="2" charset="-122"/>
                <a:ea typeface="华文新魏" pitchFamily="2" charset="-122"/>
              </a:rPr>
              <a:t>		gen1</a:t>
            </a:r>
            <a:r>
              <a:rPr lang="zh-CN" altLang="en-US" i="1" dirty="0">
                <a:latin typeface="华文新魏" pitchFamily="2" charset="-122"/>
                <a:ea typeface="华文新魏" pitchFamily="2" charset="-122"/>
              </a:rPr>
              <a:t>是一个闭包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gen2 = generator();	 </a:t>
            </a:r>
            <a:r>
              <a:rPr lang="en-US" i="1" dirty="0">
                <a:latin typeface="华文新魏" pitchFamily="2" charset="-122"/>
                <a:ea typeface="华文新魏" pitchFamily="2" charset="-122"/>
              </a:rPr>
              <a:t>// </a:t>
            </a:r>
            <a:r>
              <a:rPr lang="zh-CN" altLang="en-US" i="1" dirty="0">
                <a:latin typeface="华文新魏" pitchFamily="2" charset="-122"/>
                <a:ea typeface="华文新魏" pitchFamily="2" charset="-122"/>
              </a:rPr>
              <a:t>得到另一个自然数生成器，</a:t>
            </a:r>
            <a:r>
              <a:rPr lang="en-US" altLang="zh-CN" i="1" dirty="0">
                <a:latin typeface="华文新魏" pitchFamily="2" charset="-122"/>
                <a:ea typeface="华文新魏" pitchFamily="2" charset="-122"/>
              </a:rPr>
              <a:t>	gen2</a:t>
            </a:r>
            <a:r>
              <a:rPr lang="zh-CN" altLang="en-US" i="1" dirty="0">
                <a:latin typeface="华文新魏" pitchFamily="2" charset="-122"/>
                <a:ea typeface="华文新魏" pitchFamily="2" charset="-122"/>
              </a:rPr>
              <a:t>是一个闭包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r1 = gen1(); 		</a:t>
            </a:r>
            <a:r>
              <a:rPr lang="en-US" i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// r1 = 0</a:t>
            </a:r>
            <a:endParaRPr lang="en-US" dirty="0">
              <a:solidFill>
                <a:srgbClr val="FF0000"/>
              </a:solidFill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r2 = gen1(); 		</a:t>
            </a:r>
            <a:r>
              <a:rPr lang="en-US" i="1" dirty="0">
                <a:latin typeface="华文新魏" pitchFamily="2" charset="-122"/>
                <a:ea typeface="华文新魏" pitchFamily="2" charset="-122"/>
              </a:rPr>
              <a:t>// r2 = 1</a:t>
            </a:r>
            <a:endParaRPr 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r3 = gen2(); 		</a:t>
            </a:r>
            <a:r>
              <a:rPr lang="en-US" i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// r3 = 0</a:t>
            </a:r>
            <a:endParaRPr lang="en-US" dirty="0">
              <a:solidFill>
                <a:srgbClr val="FF0000"/>
              </a:solidFill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r4 = gen2(); 		</a:t>
            </a:r>
            <a:r>
              <a:rPr lang="en-US" i="1" dirty="0">
                <a:latin typeface="华文新魏" pitchFamily="2" charset="-122"/>
                <a:ea typeface="华文新魏" pitchFamily="2" charset="-122"/>
              </a:rPr>
              <a:t>// r4 = 1</a:t>
            </a:r>
          </a:p>
          <a:p>
            <a:pPr latinLnBrk="1"/>
            <a:r>
              <a:rPr lang="en-US" altLang="zh-CN" i="1" dirty="0">
                <a:latin typeface="华文新魏" pitchFamily="2" charset="-122"/>
                <a:ea typeface="华文新魏" pitchFamily="2" charset="-122"/>
              </a:rPr>
              <a:t>console.log(r4);</a:t>
            </a:r>
            <a:endParaRPr lang="en-US" dirty="0">
              <a:latin typeface="华文新魏" pitchFamily="2" charset="-122"/>
              <a:ea typeface="华文新魏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2933165"/>
      </p:ext>
    </p:extLst>
  </p:cSld>
  <p:clrMapOvr>
    <a:masterClrMapping/>
  </p:clrMapOvr>
  <p:transition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0" y="1169572"/>
            <a:ext cx="12010292" cy="22077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闭包</a:t>
            </a:r>
            <a:r>
              <a:rPr lang="en-US" altLang="zh-CN" sz="20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(Closure)</a:t>
            </a:r>
            <a:endParaRPr lang="zh-CN" altLang="en-US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闭包中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捕获的自由变量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有一个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特性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就是它们不在父函数返回时释放，而是随着闭包生命周期的结束而结束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gen1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和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gen2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分别使用了相互独立的变量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i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（在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gen1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i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自增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的时候，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gen2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的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i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并不受影响，反之亦然），只要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gen1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或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gen2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这两个变量没有被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JavaScript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引擎垃圾回收，他们各自的变量</a:t>
            </a:r>
            <a:r>
              <a:rPr lang="en-US" altLang="zh-CN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i</a:t>
            </a:r>
            <a:r>
              <a:rPr lang="zh-CN" altLang="en-US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就不会被释放。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endParaRPr lang="en-US" altLang="zh-CN" sz="20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A5761DD-7159-4D86-BD2D-27FFBEAD3D5D}"/>
              </a:ext>
            </a:extLst>
          </p:cNvPr>
          <p:cNvSpPr/>
          <p:nvPr/>
        </p:nvSpPr>
        <p:spPr>
          <a:xfrm>
            <a:off x="819631" y="2760259"/>
            <a:ext cx="9727042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br>
              <a:rPr lang="en-US" sz="1600" dirty="0"/>
            </a:br>
            <a:r>
              <a:rPr lang="en-US" dirty="0">
                <a:latin typeface="华文新魏" pitchFamily="2" charset="-122"/>
                <a:ea typeface="华文新魏" pitchFamily="2" charset="-122"/>
              </a:rPr>
              <a:t>function generator() {</a:t>
            </a: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	var i = 0;  //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被闭包捕获的自由变量</a:t>
            </a:r>
            <a:endParaRPr 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	return function() { //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返回一个嵌套匿名函数，使用了外部函数作用域里变量</a:t>
            </a:r>
            <a:r>
              <a:rPr lang="en-US" altLang="zh-CN" dirty="0" err="1">
                <a:latin typeface="华文新魏" pitchFamily="2" charset="-122"/>
                <a:ea typeface="华文新魏" pitchFamily="2" charset="-122"/>
              </a:rPr>
              <a:t>i</a:t>
            </a:r>
            <a:endParaRPr 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		return </a:t>
            </a:r>
            <a:r>
              <a:rPr lang="en-US" dirty="0" err="1">
                <a:latin typeface="华文新魏" pitchFamily="2" charset="-122"/>
                <a:ea typeface="华文新魏" pitchFamily="2" charset="-122"/>
              </a:rPr>
              <a:t>i</a:t>
            </a:r>
            <a:r>
              <a:rPr lang="en-US" dirty="0">
                <a:latin typeface="华文新魏" pitchFamily="2" charset="-122"/>
                <a:ea typeface="华文新魏" pitchFamily="2" charset="-122"/>
              </a:rPr>
              <a:t>++;</a:t>
            </a: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	};</a:t>
            </a: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}</a:t>
            </a: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gen1 = generator(); 	</a:t>
            </a:r>
            <a:r>
              <a:rPr lang="en-US" i="1" dirty="0">
                <a:latin typeface="华文新魏" pitchFamily="2" charset="-122"/>
                <a:ea typeface="华文新魏" pitchFamily="2" charset="-122"/>
              </a:rPr>
              <a:t>// </a:t>
            </a:r>
            <a:r>
              <a:rPr lang="zh-CN" altLang="en-US" i="1" dirty="0">
                <a:latin typeface="华文新魏" pitchFamily="2" charset="-122"/>
                <a:ea typeface="华文新魏" pitchFamily="2" charset="-122"/>
              </a:rPr>
              <a:t>得到一个自然数生成器，</a:t>
            </a:r>
            <a:r>
              <a:rPr lang="en-US" altLang="zh-CN" i="1" dirty="0">
                <a:latin typeface="华文新魏" pitchFamily="2" charset="-122"/>
                <a:ea typeface="华文新魏" pitchFamily="2" charset="-122"/>
              </a:rPr>
              <a:t>		gen1</a:t>
            </a:r>
            <a:r>
              <a:rPr lang="zh-CN" altLang="en-US" i="1" dirty="0">
                <a:latin typeface="华文新魏" pitchFamily="2" charset="-122"/>
                <a:ea typeface="华文新魏" pitchFamily="2" charset="-122"/>
              </a:rPr>
              <a:t>是一个闭包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gen2 = generator();	 </a:t>
            </a:r>
            <a:r>
              <a:rPr lang="en-US" i="1" dirty="0">
                <a:latin typeface="华文新魏" pitchFamily="2" charset="-122"/>
                <a:ea typeface="华文新魏" pitchFamily="2" charset="-122"/>
              </a:rPr>
              <a:t>// </a:t>
            </a:r>
            <a:r>
              <a:rPr lang="zh-CN" altLang="en-US" i="1" dirty="0">
                <a:latin typeface="华文新魏" pitchFamily="2" charset="-122"/>
                <a:ea typeface="华文新魏" pitchFamily="2" charset="-122"/>
              </a:rPr>
              <a:t>得到另一个自然数生成器，</a:t>
            </a:r>
            <a:r>
              <a:rPr lang="en-US" altLang="zh-CN" i="1" dirty="0">
                <a:latin typeface="华文新魏" pitchFamily="2" charset="-122"/>
                <a:ea typeface="华文新魏" pitchFamily="2" charset="-122"/>
              </a:rPr>
              <a:t>	gen2</a:t>
            </a:r>
            <a:r>
              <a:rPr lang="zh-CN" altLang="en-US" i="1" dirty="0">
                <a:latin typeface="华文新魏" pitchFamily="2" charset="-122"/>
                <a:ea typeface="华文新魏" pitchFamily="2" charset="-122"/>
              </a:rPr>
              <a:t>是一个闭包</a:t>
            </a:r>
            <a:endParaRPr lang="zh-CN" alt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r1 = gen1(); 		</a:t>
            </a:r>
            <a:r>
              <a:rPr lang="en-US" i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// r1 = 0</a:t>
            </a:r>
            <a:endParaRPr lang="en-US" dirty="0">
              <a:solidFill>
                <a:srgbClr val="FF0000"/>
              </a:solidFill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r2 = gen1(); 		</a:t>
            </a:r>
            <a:r>
              <a:rPr lang="en-US" i="1" dirty="0">
                <a:latin typeface="华文新魏" pitchFamily="2" charset="-122"/>
                <a:ea typeface="华文新魏" pitchFamily="2" charset="-122"/>
              </a:rPr>
              <a:t>// r2 = 1</a:t>
            </a:r>
            <a:endParaRPr lang="en-US" dirty="0"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r3 = gen2(); 		</a:t>
            </a:r>
            <a:r>
              <a:rPr lang="en-US" i="1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// r3 = 0</a:t>
            </a:r>
            <a:endParaRPr lang="en-US" dirty="0">
              <a:solidFill>
                <a:srgbClr val="FF0000"/>
              </a:solidFill>
              <a:latin typeface="华文新魏" pitchFamily="2" charset="-122"/>
              <a:ea typeface="华文新魏" pitchFamily="2" charset="-122"/>
            </a:endParaRPr>
          </a:p>
          <a:p>
            <a:pPr latinLnBrk="1"/>
            <a:r>
              <a:rPr lang="en-US" dirty="0">
                <a:latin typeface="华文新魏" pitchFamily="2" charset="-122"/>
                <a:ea typeface="华文新魏" pitchFamily="2" charset="-122"/>
              </a:rPr>
              <a:t>var r4 = gen2(); 		</a:t>
            </a:r>
            <a:r>
              <a:rPr lang="en-US" i="1" dirty="0">
                <a:latin typeface="华文新魏" pitchFamily="2" charset="-122"/>
                <a:ea typeface="华文新魏" pitchFamily="2" charset="-122"/>
              </a:rPr>
              <a:t>// r4 = 1</a:t>
            </a:r>
          </a:p>
          <a:p>
            <a:pPr latinLnBrk="1"/>
            <a:r>
              <a:rPr lang="en-US" altLang="zh-CN" i="1" dirty="0">
                <a:latin typeface="华文新魏" pitchFamily="2" charset="-122"/>
                <a:ea typeface="华文新魏" pitchFamily="2" charset="-122"/>
              </a:rPr>
              <a:t>console.log(r4);</a:t>
            </a:r>
            <a:endParaRPr lang="en-US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99BD4F3-CB37-4DCE-839E-7FACABBC82E0}"/>
              </a:ext>
            </a:extLst>
          </p:cNvPr>
          <p:cNvSpPr/>
          <p:nvPr/>
        </p:nvSpPr>
        <p:spPr>
          <a:xfrm>
            <a:off x="5270304" y="558700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闭包被创造出来显然是因为有场景需要的。一个最为普遍和典型的使用场合是：延迟执行。我们可以把一段代码封装到闭包里，你可以等到“时机”成熟时去执行它。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4508019"/>
      </p:ext>
    </p:extLst>
  </p:cSld>
  <p:clrMapOvr>
    <a:masterClrMapping/>
  </p:clrMapOvr>
  <p:transition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DB91A57-88E8-4FFF-A7A9-913E3B2E1DE6}"/>
              </a:ext>
            </a:extLst>
          </p:cNvPr>
          <p:cNvSpPr/>
          <p:nvPr/>
        </p:nvSpPr>
        <p:spPr>
          <a:xfrm>
            <a:off x="5066" y="1158470"/>
            <a:ext cx="2866417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interface Closure&lt;T&gt;{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T get();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class Dog{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7A509F-3555-4C4D-8BF2-15C54BEE29C5}"/>
              </a:ext>
            </a:extLst>
          </p:cNvPr>
          <p:cNvSpPr/>
          <p:nvPr/>
        </p:nvSpPr>
        <p:spPr>
          <a:xfrm>
            <a:off x="0" y="3071727"/>
            <a:ext cx="7394576" cy="35394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public static Closure&lt;Dog&gt; testClosure1(){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匿名内部类需要访问匿名内部类所在方法中的局部变量的时候，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必须给局部变量加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final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进行修饰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final Dog  </a:t>
            </a:r>
            <a:r>
              <a:rPr lang="en-US" altLang="zh-CN" sz="16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dog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= new Dog();  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//Java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里，匿名内部类方法要捕获的外部闭包环境的自由变量必须是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final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return new Closure&lt;Dog&gt;()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@Override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public Dog get()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匿名对象的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get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方法捕获了外面的自由变量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dog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使得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testClosure1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中的局部变量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dog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生命周期延长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return dog;   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};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C231922-4DF2-40B5-BBE9-1B0C25B95A31}"/>
              </a:ext>
            </a:extLst>
          </p:cNvPr>
          <p:cNvSpPr/>
          <p:nvPr/>
        </p:nvSpPr>
        <p:spPr>
          <a:xfrm>
            <a:off x="3697288" y="1281581"/>
            <a:ext cx="8226426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accent5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Closure&lt;Dog&gt; c1 = testClosure1();   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返回闭包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Closure&lt;Dog&gt; c2 = testClosure1();   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返回闭包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2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二个闭包里面还有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dog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，而且是不同的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dog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，这个时候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testClosure1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方法已经结束了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二个闭包都捕获了局部变量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dog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，延长了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dog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的生命周期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System.out.println(c1.get() == c2.get());  //false</a:t>
            </a:r>
          </a:p>
        </p:txBody>
      </p:sp>
    </p:spTree>
    <p:extLst>
      <p:ext uri="{BB962C8B-B14F-4D97-AF65-F5344CB8AC3E}">
        <p14:creationId xmlns:p14="http://schemas.microsoft.com/office/powerpoint/2010/main" val="1572321896"/>
      </p:ext>
    </p:extLst>
  </p:cSld>
  <p:clrMapOvr>
    <a:masterClrMapping/>
  </p:clrMapOvr>
  <p:transition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en-US" altLang="zh-CN" sz="2800" dirty="0"/>
              <a:t>Lambda</a:t>
            </a:r>
            <a:r>
              <a:rPr lang="zh-CN" altLang="en-US" sz="2800" dirty="0"/>
              <a:t>表达式</a:t>
            </a: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15.5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DB91A57-88E8-4FFF-A7A9-913E3B2E1DE6}"/>
              </a:ext>
            </a:extLst>
          </p:cNvPr>
          <p:cNvSpPr/>
          <p:nvPr/>
        </p:nvSpPr>
        <p:spPr>
          <a:xfrm>
            <a:off x="5066" y="1158470"/>
            <a:ext cx="2866417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interface Closure&lt;T&gt;{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T get();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class Dog{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7A509F-3555-4C4D-8BF2-15C54BEE29C5}"/>
              </a:ext>
            </a:extLst>
          </p:cNvPr>
          <p:cNvSpPr/>
          <p:nvPr/>
        </p:nvSpPr>
        <p:spPr>
          <a:xfrm>
            <a:off x="165370" y="4268230"/>
            <a:ext cx="11381362" cy="19037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public static Closure&lt;Integer&gt; testClosure2(){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从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JDK1.8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开始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加了一个语法糖：在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lambda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表达式以及匿名类内部，如果捕获某局部变量，则直接将其视为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final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int i = 0;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不用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final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修饰，但是一旦在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lambda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表达式里修改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，立刻编译报错，换句话说，捕获的自由变量还是不可改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return () -&gt; { return i;}; 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注意装箱操作，返回的是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Integer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对象。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C231922-4DF2-40B5-BBE9-1B0C25B95A31}"/>
              </a:ext>
            </a:extLst>
          </p:cNvPr>
          <p:cNvSpPr/>
          <p:nvPr/>
        </p:nvSpPr>
        <p:spPr>
          <a:xfrm>
            <a:off x="3697288" y="1281581"/>
            <a:ext cx="8226426" cy="13234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accent5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Closure&lt;Integer&gt; c3 = testClosure2();   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返回闭包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Closure&lt;Integer&gt; c4 = testClosure2();   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返回闭包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2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二个闭包里面还有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Integer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，而且是不同的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Integer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System.out.println(c3.get() == c4.get());  </a:t>
            </a:r>
          </a:p>
        </p:txBody>
      </p:sp>
    </p:spTree>
    <p:extLst>
      <p:ext uri="{BB962C8B-B14F-4D97-AF65-F5344CB8AC3E}">
        <p14:creationId xmlns:p14="http://schemas.microsoft.com/office/powerpoint/2010/main" val="2411645753"/>
      </p:ext>
    </p:extLst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引言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720" y="1163320"/>
            <a:ext cx="5186680" cy="4427815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import javafx.application.Application;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import javafx.geometry.Pos;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import javafx.scene.Scene; 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import javafx.scene.control.Button;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import javafx.scene.layout.HBox;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import javafx.stage.Stage;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import javafx.event.ActionEvent;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import javafx.event.EventHandler;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public class HandleEvent extends Application {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public void start(Stage primaryStage){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HBox</a:t>
            </a: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pane = new HBox(10);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pane.setAlignment(Pos.CENTER);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48314" y="1205911"/>
            <a:ext cx="7243685" cy="5108001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Button btOK = new Button(“OK”);  </a:t>
            </a:r>
            <a:r>
              <a:rPr lang="en-US" altLang="zh-CN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//</a:t>
            </a: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事件源对象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Button btCancel = new Button("Cancel");</a:t>
            </a:r>
            <a:r>
              <a:rPr lang="en-US" altLang="zh-CN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//</a:t>
            </a: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事件源对象</a:t>
            </a:r>
            <a:endParaRPr lang="en-US" altLang="zh-CN" dirty="0">
              <a:latin typeface="华文新魏" panose="02010800040101010101" pitchFamily="2" charset="-122"/>
              <a:ea typeface="华文新魏" panose="02010800040101010101" pitchFamily="2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//new</a:t>
            </a: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事件处理器对象handlerl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</a:t>
            </a:r>
            <a:r>
              <a:rPr lang="zh-CN" altLang="en-US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OKHandlerClass</a:t>
            </a: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handlerl = new OKHandlerClass();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btOK.setOnAction(handlerl);        </a:t>
            </a:r>
            <a:r>
              <a:rPr lang="en-US" altLang="zh-CN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//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注册事件处理器</a:t>
            </a:r>
            <a:r>
              <a:rPr lang="en-US" altLang="zh-CN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1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到</a:t>
            </a:r>
            <a:r>
              <a:rPr lang="en-US" altLang="zh-CN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btOK</a:t>
            </a:r>
            <a:endParaRPr lang="en-US" altLang="zh-CN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//new</a:t>
            </a: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事件处理器对象handler</a:t>
            </a:r>
            <a:r>
              <a:rPr lang="en-US" altLang="zh-CN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2</a:t>
            </a:r>
            <a:endParaRPr lang="zh-CN" altLang="en-US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</a:t>
            </a:r>
            <a:r>
              <a:rPr lang="zh-CN" altLang="en-US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CancelHandlerClass</a:t>
            </a: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handler2 = new CancelHandlerClass();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btCancel.setOnAction(handler2);</a:t>
            </a:r>
            <a:r>
              <a:rPr lang="en-US" altLang="zh-CN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//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注册事件处理器</a:t>
            </a:r>
            <a:r>
              <a:rPr lang="en-US" altLang="zh-CN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到</a:t>
            </a:r>
            <a:r>
              <a:rPr lang="en-US" altLang="zh-CN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btCancel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pane.getChildren().addAll(btOK, btCancel);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Scene scene = new Scene(pane);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primaryStage.setTitle("HandleEvent"); 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primaryStage.setScene(scene); 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primaryStage.show(); 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} }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F39FBD4-CEC6-4FB8-AE30-67F0F2FE1C62}"/>
              </a:ext>
            </a:extLst>
          </p:cNvPr>
          <p:cNvSpPr/>
          <p:nvPr/>
        </p:nvSpPr>
        <p:spPr>
          <a:xfrm>
            <a:off x="413484" y="6356503"/>
            <a:ext cx="10195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OKHandlerClass和CancelHandlerClass是实现了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EventHandler&lt;T extends Event&gt;</a:t>
            </a:r>
            <a:r>
              <a:rPr lang="zh-CN" altLang="en-US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泛型接口的具体类</a:t>
            </a:r>
            <a:endParaRPr lang="zh-CN" altLang="en-US" dirty="0"/>
          </a:p>
        </p:txBody>
      </p:sp>
    </p:spTree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2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2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2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引言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720" y="1163320"/>
            <a:ext cx="11452860" cy="5631180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class OKHandlerClass</a:t>
            </a:r>
            <a:r>
              <a:rPr lang="zh-CN" altLang="en-US" sz="2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implements EventHandler&lt;ActionEvent&gt;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{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public void </a:t>
            </a:r>
            <a:r>
              <a:rPr lang="zh-CN" altLang="en-US" sz="2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handle(ActionEvent e)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{  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//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实现接口方法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handle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System.out.println(“OK button clicked”); 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}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}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class CancelHandlerClass </a:t>
            </a:r>
            <a:r>
              <a:rPr lang="zh-CN" altLang="en-US" sz="2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implements EventHandler&lt;ActionEvent&gt; 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{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public void handle(ActionEvent e) {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        System.out.println("Cancel button clicked");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}</a:t>
            </a:r>
            <a:endParaRPr lang="zh-CN" altLang="en-US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}</a:t>
            </a:r>
            <a:endParaRPr lang="zh-CN" altLang="en-US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15.1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C660DEC-C32C-4D11-81EA-A48C8C0F5CE0}"/>
              </a:ext>
            </a:extLst>
          </p:cNvPr>
          <p:cNvSpPr/>
          <p:nvPr/>
        </p:nvSpPr>
        <p:spPr>
          <a:xfrm>
            <a:off x="938818" y="5807076"/>
            <a:ext cx="10454915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事件处理器对象必须是实现了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EventHandler&lt;T extends Event&gt;</a:t>
            </a:r>
            <a:r>
              <a:rPr lang="zh-CN" altLang="en-US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泛型接口的类的实例</a:t>
            </a:r>
            <a:endParaRPr lang="en-US" altLang="zh-CN" dirty="0">
              <a:solidFill>
                <a:srgbClr val="21537D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因此定义了二个类</a:t>
            </a:r>
            <a:r>
              <a:rPr lang="zh-CN" altLang="en-US" dirty="0">
                <a:solidFill>
                  <a:srgbClr val="21537D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OKHandlerClass和CancelHandlerClass实现实例接口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EventHandler&lt;ActionEvent&gt;（类型实参为</a:t>
            </a:r>
            <a:r>
              <a:rPr lang="en-US" altLang="zh-CN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ActionEvent</a:t>
            </a:r>
            <a:r>
              <a:rPr lang="zh-CN" altLang="en-US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）</a:t>
            </a:r>
            <a:endParaRPr lang="zh-CN" altLang="en-US" dirty="0"/>
          </a:p>
        </p:txBody>
      </p:sp>
      <p:sp>
        <p:nvSpPr>
          <p:cNvPr id="7" name="圆角矩形标注 14">
            <a:extLst>
              <a:ext uri="{FF2B5EF4-FFF2-40B4-BE49-F238E27FC236}">
                <a16:creationId xmlns:a16="http://schemas.microsoft.com/office/drawing/2014/main" id="{1544BDC1-235B-4B6D-BCB6-4EE3F3C63EA2}"/>
              </a:ext>
            </a:extLst>
          </p:cNvPr>
          <p:cNvSpPr/>
          <p:nvPr/>
        </p:nvSpPr>
        <p:spPr>
          <a:xfrm>
            <a:off x="7217546" y="2609389"/>
            <a:ext cx="4176187" cy="1394440"/>
          </a:xfrm>
          <a:prstGeom prst="wedgeRoundRectCallout">
            <a:avLst>
              <a:gd name="adj1" fmla="val -43844"/>
              <a:gd name="adj2" fmla="val -78511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EventHandler&lt;T extends Event&gt;接口里定义了唯一一个接口方法：</a:t>
            </a:r>
            <a:endParaRPr lang="en-US" altLang="zh-CN" sz="1400" dirty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	void handle(T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e)</a:t>
            </a:r>
          </a:p>
          <a:p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当类型实参为</a:t>
            </a:r>
            <a:r>
              <a:rPr lang="en-US" altLang="zh-CN" sz="14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ActionEvent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时，接口方法就变成</a:t>
            </a:r>
            <a:endParaRPr lang="en-US" altLang="zh-CN" sz="1400" dirty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	void handle(</a:t>
            </a:r>
            <a:r>
              <a:rPr lang="en-US" altLang="zh-CN" sz="14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ActionEvent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e)</a:t>
            </a:r>
          </a:p>
          <a:p>
            <a:r>
              <a:rPr lang="en-US" altLang="zh-CN" sz="14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ActionEvent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是</a:t>
            </a:r>
            <a:r>
              <a:rPr lang="en-US" altLang="zh-CN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</a:t>
            </a:r>
            <a:r>
              <a:rPr lang="zh-CN" altLang="en-US" sz="14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的子类</a:t>
            </a:r>
          </a:p>
        </p:txBody>
      </p:sp>
      <p:sp>
        <p:nvSpPr>
          <p:cNvPr id="8" name="圆角矩形标注 14">
            <a:extLst>
              <a:ext uri="{FF2B5EF4-FFF2-40B4-BE49-F238E27FC236}">
                <a16:creationId xmlns:a16="http://schemas.microsoft.com/office/drawing/2014/main" id="{BB6E232C-A174-4BB9-A186-338F746673B2}"/>
              </a:ext>
            </a:extLst>
          </p:cNvPr>
          <p:cNvSpPr/>
          <p:nvPr/>
        </p:nvSpPr>
        <p:spPr>
          <a:xfrm>
            <a:off x="8946636" y="1163320"/>
            <a:ext cx="3199644" cy="875809"/>
          </a:xfrm>
          <a:prstGeom prst="wedgeRoundRectCallout">
            <a:avLst>
              <a:gd name="adj1" fmla="val -58894"/>
              <a:gd name="adj2" fmla="val -8762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EventHandler&lt;ActionEvent&gt;是泛型接口</a:t>
            </a:r>
            <a:r>
              <a:rPr lang="zh-CN" altLang="en-US" sz="1400" b="1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EventHandler&lt;T extends Event&gt; 的具体接口类型，类型实参为</a:t>
            </a:r>
            <a:r>
              <a:rPr lang="en-US" altLang="zh-CN" sz="1400" b="1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ActionEvent</a:t>
            </a:r>
            <a:endParaRPr lang="zh-CN" altLang="en-US" sz="1400" b="1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事件和事件源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23850" y="1412875"/>
            <a:ext cx="11741785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事件是从一个事件源上产生的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对象（事件本身也是对象）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。触发一个事件意味着产生一个事件并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委派处理器处理该事件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当运行一个Java GUI 程序的时候，程序和用户进行交互，并且事件驱动它的执行。这被称为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事件驱动编程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。一个事件可以被定义为一个告知程序某件事发生的信号。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事件由外部的用户动作，比如鼠标的移动、单击和键盘按键所触发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。程序可以选择响应或者忽略一个事件。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产生一个事件并且触发它的组件称为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事件源对象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。例如，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一个按钮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是一个按钮单击动作事件的源对象。一个事件是一个事件类的实例。JavaFX 的各种具体事件类都派生自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javafx.event.Event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即所有事件都是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Event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的实例</a:t>
            </a:r>
          </a:p>
          <a:p>
            <a:pPr marL="342900" indent="-342900">
              <a:lnSpc>
                <a:spcPct val="150000"/>
              </a:lnSpc>
            </a:pPr>
            <a:endParaRPr lang="zh-CN" altLang="en-US" sz="2400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15.2</a:t>
            </a:r>
          </a:p>
        </p:txBody>
      </p:sp>
    </p:spTree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事件和事件源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75895" y="4347845"/>
            <a:ext cx="11888858" cy="2104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2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一个事件对象包含与亊件相关的任何属性</a:t>
            </a:r>
            <a:r>
              <a:rPr lang="en-US" altLang="zh-CN" sz="22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 sz="22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比如键盘事件对象包含用户按下了哪个键）。可以通过EventObject 类中的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getSource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( )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实例方法可以得到产生事件的事件源对象的引用</a:t>
            </a:r>
            <a:r>
              <a:rPr lang="zh-CN" altLang="en-US" sz="22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sz="22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EventObject 的子类代表特定类型的事件，比如动作事件、窗口事件、鼠标事件以及键盘事件等</a:t>
            </a:r>
            <a:r>
              <a:rPr lang="zh-CN" altLang="en-US" sz="2400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8261" y="1602886"/>
            <a:ext cx="8221488" cy="2695432"/>
          </a:xfrm>
          <a:prstGeom prst="rect">
            <a:avLst/>
          </a:prstGeom>
        </p:spPr>
      </p:pic>
      <p:sp>
        <p:nvSpPr>
          <p:cNvPr id="7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15.2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D1064C2-5E07-4AD2-A323-E27D73470904}"/>
              </a:ext>
            </a:extLst>
          </p:cNvPr>
          <p:cNvSpPr/>
          <p:nvPr/>
        </p:nvSpPr>
        <p:spPr>
          <a:xfrm>
            <a:off x="6702357" y="0"/>
            <a:ext cx="5489643" cy="190379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在OKHandlerClass实现接口方法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handle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时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public void </a:t>
            </a:r>
            <a:r>
              <a:rPr lang="zh-CN" altLang="en-US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handle(ActionEvent e)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{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	Button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btn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= (Button)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e.getSource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	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btn.setText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("OK button clicked");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FF0C0D3-68A7-4B75-B500-CBE3E8CB8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5616" y="2030009"/>
            <a:ext cx="2552700" cy="7715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3058BD4-2032-435C-8FFD-BC35681C3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6091" y="3188927"/>
            <a:ext cx="2562225" cy="771525"/>
          </a:xfrm>
          <a:prstGeom prst="rect">
            <a:avLst/>
          </a:prstGeom>
        </p:spPr>
      </p:pic>
      <p:sp>
        <p:nvSpPr>
          <p:cNvPr id="11" name="箭头: 下 10">
            <a:extLst>
              <a:ext uri="{FF2B5EF4-FFF2-40B4-BE49-F238E27FC236}">
                <a16:creationId xmlns:a16="http://schemas.microsoft.com/office/drawing/2014/main" id="{1C6F396F-92C6-4F22-AAEC-33D0E89E37E4}"/>
              </a:ext>
            </a:extLst>
          </p:cNvPr>
          <p:cNvSpPr/>
          <p:nvPr/>
        </p:nvSpPr>
        <p:spPr>
          <a:xfrm>
            <a:off x="9610928" y="2950602"/>
            <a:ext cx="340468" cy="238325"/>
          </a:xfrm>
          <a:prstGeom prst="downArrow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pPr eaLnBrk="1" hangingPunct="1"/>
            <a:r>
              <a:rPr lang="zh-CN" altLang="en-US" sz="2800" dirty="0"/>
              <a:t>事件和事件源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7013" y="1144271"/>
            <a:ext cx="10272395" cy="5539162"/>
          </a:xfrm>
          <a:prstGeom prst="rect">
            <a:avLst/>
          </a:prstGeom>
        </p:spPr>
      </p:pic>
      <p:sp>
        <p:nvSpPr>
          <p:cNvPr id="6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15.2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0A6FB7-728D-4AFA-9438-381D97A83EE7}"/>
              </a:ext>
            </a:extLst>
          </p:cNvPr>
          <p:cNvSpPr/>
          <p:nvPr/>
        </p:nvSpPr>
        <p:spPr>
          <a:xfrm>
            <a:off x="3325254" y="1784412"/>
            <a:ext cx="1331650" cy="15269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0B751E7-9007-4D01-90D4-B54C35B1CEAD}"/>
              </a:ext>
            </a:extLst>
          </p:cNvPr>
          <p:cNvSpPr/>
          <p:nvPr/>
        </p:nvSpPr>
        <p:spPr>
          <a:xfrm>
            <a:off x="4758371" y="1784411"/>
            <a:ext cx="1331650" cy="152695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BA60974-0EA1-40E1-9181-21DBE06D1AA9}"/>
              </a:ext>
            </a:extLst>
          </p:cNvPr>
          <p:cNvSpPr/>
          <p:nvPr/>
        </p:nvSpPr>
        <p:spPr>
          <a:xfrm>
            <a:off x="3334982" y="3360735"/>
            <a:ext cx="1331650" cy="2892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5614EC5-EDD0-4D2C-A068-88D04F721AE4}"/>
              </a:ext>
            </a:extLst>
          </p:cNvPr>
          <p:cNvSpPr/>
          <p:nvPr/>
        </p:nvSpPr>
        <p:spPr>
          <a:xfrm>
            <a:off x="3302558" y="5605692"/>
            <a:ext cx="1331650" cy="2892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标注 14">
            <a:extLst>
              <a:ext uri="{FF2B5EF4-FFF2-40B4-BE49-F238E27FC236}">
                <a16:creationId xmlns:a16="http://schemas.microsoft.com/office/drawing/2014/main" id="{9FD356B6-6EC5-4682-8342-09AA01A07F44}"/>
              </a:ext>
            </a:extLst>
          </p:cNvPr>
          <p:cNvSpPr/>
          <p:nvPr/>
        </p:nvSpPr>
        <p:spPr>
          <a:xfrm>
            <a:off x="5808958" y="174567"/>
            <a:ext cx="5747502" cy="875809"/>
          </a:xfrm>
          <a:prstGeom prst="wedgeRoundRectCallout">
            <a:avLst>
              <a:gd name="adj1" fmla="val 4346"/>
              <a:gd name="adj2" fmla="val 130757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所有</a:t>
            </a:r>
            <a:r>
              <a:rPr lang="en-US" altLang="zh-CN" sz="16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ActionEvent</a:t>
            </a:r>
            <a:r>
              <a:rPr lang="zh-CN" altLang="en-US" sz="16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事件注册都通过</a:t>
            </a:r>
            <a:r>
              <a:rPr lang="en-US" altLang="zh-CN" sz="16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source.setOnAction</a:t>
            </a:r>
            <a:r>
              <a:rPr lang="zh-CN" altLang="en-US" sz="16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方法，参数为实现了</a:t>
            </a:r>
            <a:r>
              <a:rPr lang="en-US" altLang="zh-CN" sz="16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EvenetHandler</a:t>
            </a:r>
            <a:r>
              <a:rPr lang="en-US" altLang="zh-CN" sz="16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&lt;</a:t>
            </a:r>
            <a:r>
              <a:rPr lang="en-US" altLang="zh-CN" sz="16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ActionEvent</a:t>
            </a:r>
            <a:r>
              <a:rPr lang="en-US" altLang="zh-CN" sz="16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&gt;</a:t>
            </a:r>
            <a:r>
              <a:rPr lang="zh-CN" altLang="en-US" sz="16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接口的类的实例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9368A25-DB6D-4B52-AF82-AFE5369A882A}"/>
              </a:ext>
            </a:extLst>
          </p:cNvPr>
          <p:cNvSpPr/>
          <p:nvPr/>
        </p:nvSpPr>
        <p:spPr>
          <a:xfrm>
            <a:off x="6682902" y="3360735"/>
            <a:ext cx="3161490" cy="21645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标注 14">
            <a:extLst>
              <a:ext uri="{FF2B5EF4-FFF2-40B4-BE49-F238E27FC236}">
                <a16:creationId xmlns:a16="http://schemas.microsoft.com/office/drawing/2014/main" id="{2F2B7254-EC15-4E0B-A6B5-AEEF4CA4F51A}"/>
              </a:ext>
            </a:extLst>
          </p:cNvPr>
          <p:cNvSpPr/>
          <p:nvPr/>
        </p:nvSpPr>
        <p:spPr>
          <a:xfrm>
            <a:off x="9455133" y="2224072"/>
            <a:ext cx="2669854" cy="875809"/>
          </a:xfrm>
          <a:prstGeom prst="wedgeRoundRectCallout">
            <a:avLst>
              <a:gd name="adj1" fmla="val -33341"/>
              <a:gd name="adj2" fmla="val 88550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所有</a:t>
            </a:r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MouseEvent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事件的处理器对象都必须是实现了</a:t>
            </a:r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EvenetHandler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&lt;</a:t>
            </a:r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MouseEvent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&gt;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接口的类的实例</a:t>
            </a:r>
          </a:p>
        </p:txBody>
      </p:sp>
      <p:sp>
        <p:nvSpPr>
          <p:cNvPr id="14" name="圆角矩形标注 14">
            <a:extLst>
              <a:ext uri="{FF2B5EF4-FFF2-40B4-BE49-F238E27FC236}">
                <a16:creationId xmlns:a16="http://schemas.microsoft.com/office/drawing/2014/main" id="{CBB405D7-632E-4E72-A1E6-82DEF967643F}"/>
              </a:ext>
            </a:extLst>
          </p:cNvPr>
          <p:cNvSpPr/>
          <p:nvPr/>
        </p:nvSpPr>
        <p:spPr>
          <a:xfrm>
            <a:off x="1078351" y="5982191"/>
            <a:ext cx="3320096" cy="875809"/>
          </a:xfrm>
          <a:prstGeom prst="wedgeRoundRectCallout">
            <a:avLst>
              <a:gd name="adj1" fmla="val 60124"/>
              <a:gd name="adj2" fmla="val -34738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KeyEvent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事件的处理器对象都必须是实现了</a:t>
            </a:r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EvenetHandler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&lt;</a:t>
            </a:r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KeyEvent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&gt;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接口的类的实例</a:t>
            </a:r>
          </a:p>
        </p:txBody>
      </p:sp>
      <p:sp>
        <p:nvSpPr>
          <p:cNvPr id="15" name="圆角矩形标注 14">
            <a:extLst>
              <a:ext uri="{FF2B5EF4-FFF2-40B4-BE49-F238E27FC236}">
                <a16:creationId xmlns:a16="http://schemas.microsoft.com/office/drawing/2014/main" id="{EDA3660B-A68B-46A6-BB0E-7FA77632707A}"/>
              </a:ext>
            </a:extLst>
          </p:cNvPr>
          <p:cNvSpPr/>
          <p:nvPr/>
        </p:nvSpPr>
        <p:spPr>
          <a:xfrm>
            <a:off x="1160949" y="4020627"/>
            <a:ext cx="3320096" cy="875809"/>
          </a:xfrm>
          <a:prstGeom prst="wedgeRoundRectCallout">
            <a:avLst>
              <a:gd name="adj1" fmla="val 60124"/>
              <a:gd name="adj2" fmla="val -34738"/>
              <a:gd name="adj3" fmla="val 16667"/>
            </a:avLst>
          </a:prstGeom>
          <a:solidFill>
            <a:schemeClr val="accent4">
              <a:lumMod val="40000"/>
              <a:lumOff val="60000"/>
              <a:alpha val="41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 err="1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MouseEvent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具体的类型（单击、释放、移动）通过不同的</a:t>
            </a:r>
            <a:r>
              <a:rPr lang="en-US" altLang="zh-CN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set</a:t>
            </a:r>
            <a:r>
              <a:rPr lang="zh-CN" altLang="en-US" sz="1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方法来区分</a:t>
            </a:r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438275" y="347663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rmAutofit fontScale="97500"/>
          </a:bodyPr>
          <a:lstStyle/>
          <a:p>
            <a:r>
              <a:rPr lang="zh-CN" altLang="en-US" sz="2800" dirty="0"/>
              <a:t>事件和事件源</a:t>
            </a:r>
          </a:p>
          <a:p>
            <a:pPr eaLnBrk="1" hangingPunct="1"/>
            <a:endParaRPr lang="zh-CN" altLang="en-US" sz="2800" dirty="0"/>
          </a:p>
        </p:txBody>
      </p:sp>
      <p:sp>
        <p:nvSpPr>
          <p:cNvPr id="3" name="文本框 2"/>
          <p:cNvSpPr txBox="1"/>
          <p:nvPr/>
        </p:nvSpPr>
        <p:spPr>
          <a:xfrm>
            <a:off x="35878" y="1143864"/>
            <a:ext cx="12084786" cy="57141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  <a:prstDash val="solid"/>
          </a:ln>
        </p:spPr>
        <p:txBody>
          <a:bodyPr wrap="squar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public class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HandleWindowEvent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extends Application {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public void start(Stage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primaryStage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) throws Exception {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HBox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pane = new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HBox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(10);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Scene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scene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= new Scene(pane, 300,200);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primaryStage.setTitle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("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HandleEvent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</a:t>
            </a:r>
            <a:r>
              <a:rPr lang="en-US" altLang="zh-CN" sz="16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primaryStage.setOnCloseRequest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(new </a:t>
            </a:r>
            <a:r>
              <a:rPr lang="en-US" altLang="zh-CN" sz="16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WindowEventHandlerClass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());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primaryStage.setScene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(scene); 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primaryStage.show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}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}</a:t>
            </a:r>
          </a:p>
          <a:p>
            <a:pPr>
              <a:lnSpc>
                <a:spcPct val="120000"/>
              </a:lnSpc>
            </a:pP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class </a:t>
            </a:r>
            <a:r>
              <a:rPr lang="en-US" altLang="zh-CN" sz="16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WindowEventHandlerClass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implements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EventHandler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&lt;</a:t>
            </a:r>
            <a:r>
              <a:rPr lang="en-US" altLang="zh-CN" sz="1600" dirty="0" err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WindowEvent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&gt; {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public void handle(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WindowEvent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e) {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new Alert(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Alert.AlertType.INFORMATION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,"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用户试图关闭窗口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").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showAndWait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</a:t>
            </a:r>
            <a:r>
              <a:rPr lang="en-US" altLang="zh-CN" sz="1600" dirty="0" err="1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e.consume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}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文本占位符 1"/>
          <p:cNvSpPr>
            <a:spLocks noGrp="1"/>
          </p:cNvSpPr>
          <p:nvPr/>
        </p:nvSpPr>
        <p:spPr bwMode="auto">
          <a:xfrm>
            <a:off x="-20366" y="246843"/>
            <a:ext cx="1221831" cy="1008380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rmAutofit fontScale="87500"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altLang="zh-CN" dirty="0"/>
              <a:t>15.2</a:t>
            </a:r>
          </a:p>
        </p:txBody>
      </p:sp>
      <p:sp>
        <p:nvSpPr>
          <p:cNvPr id="9" name="圆角矩形标注 14">
            <a:extLst>
              <a:ext uri="{FF2B5EF4-FFF2-40B4-BE49-F238E27FC236}">
                <a16:creationId xmlns:a16="http://schemas.microsoft.com/office/drawing/2014/main" id="{9AA74578-AF2B-48A8-B667-6C223A7968C3}"/>
              </a:ext>
            </a:extLst>
          </p:cNvPr>
          <p:cNvSpPr/>
          <p:nvPr/>
        </p:nvSpPr>
        <p:spPr>
          <a:xfrm>
            <a:off x="7135162" y="3297146"/>
            <a:ext cx="3905732" cy="875809"/>
          </a:xfrm>
          <a:prstGeom prst="wedgeRoundRectCallout">
            <a:avLst>
              <a:gd name="adj1" fmla="val -49202"/>
              <a:gd name="adj2" fmla="val 89661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WindowEvent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的处理器类，实现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EventHandler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&lt;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WindowEvent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&gt;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接口</a:t>
            </a:r>
            <a:endParaRPr lang="zh-CN" altLang="en-US" sz="1600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0" name="圆角矩形标注 14">
            <a:extLst>
              <a:ext uri="{FF2B5EF4-FFF2-40B4-BE49-F238E27FC236}">
                <a16:creationId xmlns:a16="http://schemas.microsoft.com/office/drawing/2014/main" id="{60D9EA33-666C-4F25-95E2-C9936BACA978}"/>
              </a:ext>
            </a:extLst>
          </p:cNvPr>
          <p:cNvSpPr/>
          <p:nvPr/>
        </p:nvSpPr>
        <p:spPr>
          <a:xfrm>
            <a:off x="8070368" y="4472269"/>
            <a:ext cx="3662051" cy="487362"/>
          </a:xfrm>
          <a:prstGeom prst="wedgeRoundRectCallout">
            <a:avLst>
              <a:gd name="adj1" fmla="val -68593"/>
              <a:gd name="adj2" fmla="val 63713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弹出对话框，提示用户试图关闭窗口</a:t>
            </a:r>
            <a:endParaRPr lang="zh-CN" altLang="en-US" sz="1600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1" name="圆角矩形标注 14">
            <a:extLst>
              <a:ext uri="{FF2B5EF4-FFF2-40B4-BE49-F238E27FC236}">
                <a16:creationId xmlns:a16="http://schemas.microsoft.com/office/drawing/2014/main" id="{75C40155-EEDF-427B-ADBD-64983AB9AD5C}"/>
              </a:ext>
            </a:extLst>
          </p:cNvPr>
          <p:cNvSpPr/>
          <p:nvPr/>
        </p:nvSpPr>
        <p:spPr>
          <a:xfrm>
            <a:off x="590549" y="5897969"/>
            <a:ext cx="4657725" cy="487362"/>
          </a:xfrm>
          <a:prstGeom prst="wedgeRoundRectCallout">
            <a:avLst>
              <a:gd name="adj1" fmla="val -34061"/>
              <a:gd name="adj2" fmla="val -97962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标记这个事件已经处理（消费）了，阻止事件进一步传播，这里就阻止了用户关闭窗口。</a:t>
            </a:r>
            <a:endParaRPr lang="zh-CN" altLang="en-US" sz="1600" dirty="0">
              <a:solidFill>
                <a:schemeClr val="tx1"/>
              </a:solidFill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13" name="圆角矩形标注 14">
            <a:extLst>
              <a:ext uri="{FF2B5EF4-FFF2-40B4-BE49-F238E27FC236}">
                <a16:creationId xmlns:a16="http://schemas.microsoft.com/office/drawing/2014/main" id="{5C84E955-827A-41FB-90AC-08B45C51497A}"/>
              </a:ext>
            </a:extLst>
          </p:cNvPr>
          <p:cNvSpPr/>
          <p:nvPr/>
        </p:nvSpPr>
        <p:spPr>
          <a:xfrm>
            <a:off x="5849970" y="1690566"/>
            <a:ext cx="5638768" cy="875809"/>
          </a:xfrm>
          <a:prstGeom prst="wedgeRoundRectCallout">
            <a:avLst>
              <a:gd name="adj1" fmla="val -60111"/>
              <a:gd name="adj2" fmla="val 59758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将事件处理器对象绑定到事件源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primaryStage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，就是程序的主窗口。当用户要关闭主窗口，产生的</a:t>
            </a:r>
            <a:r>
              <a:rPr lang="en-US" altLang="zh-CN" sz="1600" dirty="0" err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WindowEvent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由下面的</a:t>
            </a:r>
            <a:r>
              <a:rPr lang="en-US" altLang="zh-CN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handle</a:t>
            </a:r>
            <a:r>
              <a:rPr lang="zh-CN" altLang="en-US" sz="1600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方法处理。</a:t>
            </a:r>
            <a:endParaRPr lang="zh-CN" altLang="en-US" sz="1600" dirty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2313833"/>
      </p:ext>
    </p:extLst>
  </p:cSld>
  <p:clrMapOvr>
    <a:masterClrMapping/>
  </p:clrMapOvr>
  <p:transition>
    <p:push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3|6|36.3|61|1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0517C"/>
        </a:solid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</TotalTime>
  <Words>5785</Words>
  <Application>Microsoft Office PowerPoint</Application>
  <PresentationFormat>宽屏</PresentationFormat>
  <Paragraphs>541</Paragraphs>
  <Slides>33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1" baseType="lpstr">
      <vt:lpstr>华文细黑</vt:lpstr>
      <vt:lpstr>Arial</vt:lpstr>
      <vt:lpstr>Calibri</vt:lpstr>
      <vt:lpstr>Calibri Light</vt:lpstr>
      <vt:lpstr>Wingdings</vt:lpstr>
      <vt:lpstr>华文新魏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lvxinqiao</dc:creator>
  <cp:lastModifiedBy>辜 希武</cp:lastModifiedBy>
  <cp:revision>352</cp:revision>
  <dcterms:created xsi:type="dcterms:W3CDTF">2018-01-23T14:33:00Z</dcterms:created>
  <dcterms:modified xsi:type="dcterms:W3CDTF">2021-04-27T18:14:40Z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